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60" r:id="rId5"/>
  </p:sldMasterIdLst>
  <p:sldIdLst>
    <p:sldId id="256" r:id="rId6"/>
    <p:sldId id="259" r:id="rId7"/>
    <p:sldId id="257" r:id="rId8"/>
    <p:sldId id="258" r:id="rId9"/>
    <p:sldId id="261" r:id="rId10"/>
    <p:sldId id="260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70852042" val="970" rev64="64" revOS="3"/>
      <pr:smFileRevision xmlns:pr="smNativeData" dt="1570852042" val="101"/>
      <pr:guideOptions xmlns:pr="smNativeData" dt="1570852042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58" d="100"/>
          <a:sy n="58" d="100"/>
        </p:scale>
        <p:origin x="1570" y="208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58" d="100"/>
          <a:sy n="58" d="100"/>
        </p:scale>
        <p:origin x="1570" y="208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themeOverride" Target="../theme/themeOverride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blipFill>
          <a:blip r:embed="rId2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Placehold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qBAAAPg0AABc0AACiFQAAEAAAACYAAAAIAAAAffD///////8="/>
              </a:ext>
            </a:extLst>
          </p:cNvSpPr>
          <p:nvPr>
            <p:ph type="ctrTitle"/>
          </p:nvPr>
        </p:nvSpPr>
        <p:spPr>
          <a:xfrm>
            <a:off x="717550" y="2152650"/>
            <a:ext cx="7750175" cy="1363980"/>
          </a:xfr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>
              <a:defRPr b="0">
                <a:effectLst/>
              </a:defRPr>
            </a:pPr>
            <a:r>
              <a:t>Click to edit Master title style</a:t>
            </a:r>
          </a:p>
        </p:txBody>
      </p:sp>
      <p:sp>
        <p:nvSpPr>
          <p:cNvPr id="3" name="SubtitlePlacehold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M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kCAAA1xcAAK0vAADgIgAAEAAAACYAAAAIAAAAffD///////8="/>
              </a:ext>
            </a:extLst>
          </p:cNvSpPr>
          <p:nvPr>
            <p:ph type="subTitle" idx="1"/>
          </p:nvPr>
        </p:nvSpPr>
        <p:spPr>
          <a:xfrm>
            <a:off x="1363980" y="3875405"/>
            <a:ext cx="6386195" cy="1793875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 marL="381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2pPr>
            <a:lvl3pPr marL="762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3pPr>
            <a:lvl4pPr marL="1143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4pPr>
            <a:lvl5pPr marL="1524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5pPr>
          </a:lstStyle>
          <a:p>
            <a:pPr>
              <a:defRPr>
                <a:effectLst/>
              </a:defRPr>
            </a:pPr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fHD///////8="/>
              </a:ext>
            </a:extLst>
          </p:cNvSpPr>
          <p:nvPr>
            <p:ph type="dt" idx="2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0B2372C1-8FE6-7684-A89B-79D13CD55E2C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fHD///////8="/>
              </a:ext>
            </a:extLst>
          </p:cNvSpPr>
          <p:nvPr>
            <p:ph type="ftr" idx="3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fHD///////8="/>
              </a:ext>
            </a:extLst>
          </p:cNvSpPr>
          <p:nvPr>
            <p:ph type="sldNum" idx="4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3E269CF2-BCD3-736A-9D9E-4A3FD2D06B1F}" type="slidenum">
              <a:t>{Nr.}</a:t>
            </a:fld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Q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EAAAACYAAAAIAAAAAo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CsrK2U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23DBF2D-63AF-6849-E185-951CF1CB17C0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Eg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435EF91-DFB9-6019-F78D-294CA1C3017C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CAAAAAQ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IKAAAsAEAAHA1AACwJQAAA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Q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QAgAAsAEAANgnAACwJQAAA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359C729-67DE-0C31-90E1-916489AF66C4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CFD066C-22D1-A8F0-9F45-D4A5480B6981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FzwMcY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88D3F50-1EE5-D8C9-AB35-E89C717B5DBD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Ix6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DU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B59B06-48F5-E06D-BB0D-BE38D5434DEB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Hzn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yBAAAHBsAAEI0AAB9IwAAA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C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yBAAA4REAAEI0AAAcGwAAA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MtTX9Q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553802B-65A8-0676-E6EB-9323CEA510C6}" type="datetime1">
              <a:t>{Datum/Zeit}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IWtgro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D3EA5B5-FB90-6B53-DE86-0D06EBC82858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QAgAA2AkAAKgbAACwJQAAA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D76A185-CB90-2357-DECE-3D02EF802868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BhAQ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FBTTUI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722BE2A-64CA-7748-849A-921DF0D472C7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ykyhXRMAAAAlAAAAZAAAAA8BAAAAkAAAAEgAAACQAAAASAAAAAAAAAAC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PYCes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QAgAAcQkAAKobAABhDQAAA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ykyhXRMAAAAlAAAAZAAAAA8BAAAAkAAAAEgAAACQAAAASAAAAAAAAAAC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WHAAAYQ0AAHA1AACwJQAAE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7DD3A1F-51FA-88CC-B465-A799742B42F2}" type="datetime1">
              <a:t>{Datum/Zeit}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9D15546-08A4-84A3-EA69-FEF61B271CAB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GhRLAc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8780372-3CB5-2DF5-FBC0-CAA04D8E0D9F}" type="datetime1">
              <a:t>{Datum/Zeit}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86BED4-9AD8-D348-963E-6C1DF0706039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0E40213-5DED-B1F4-A35C-ABA14C1255FE}" type="datetime1">
              <a:t>{Datum/Zeit}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CsrPB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008E893-DDFD-5D1E-B3B0-2B4BA6FE457E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C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BYD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QAgAArgEAAFIVAADUCAAAA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+FQAArgEAAHA1AACwJQAAA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CyB0v8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Fgy6As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5EC9D8F-C1D8-B96B-9654-373ED31A6062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HU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12B77AC-E2CC-7E81-8293-14D439DD7441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C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AGCwAAiB0AAMYsAAAEIQAAA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gE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AGCwAAxgMAAMYsAAAWHQAAA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02809D5-9BCD-7DFF-8390-6DAA47DE7538}" type="datetime1">
              <a:t>{Datum/Zeit}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{Fußzeile}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CAA072C-62C1-FFF1-8F12-94A4495C79C1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Morning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ZiYAAKgRAAB/KQAAEAAAACYAAAAIAAAA//////////8="/>
              </a:ext>
            </a:extLst>
          </p:cNvSpPr>
          <p:nvPr>
            <p:ph type="dt" sz="quarter"/>
          </p:nvPr>
        </p:nvSpPr>
        <p:spPr>
          <a:xfrm>
            <a:off x="430530" y="6242050"/>
            <a:ext cx="2439670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633C1549-078E-69E3-C084-F1B65BCA36A4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+FAAAZiYAAMEjAAB/KQAAEAAAACYAAAAIAAAA//////////8="/>
              </a:ext>
            </a:extLst>
          </p:cNvSpPr>
          <p:nvPr>
            <p:ph type="ftr" sz="quarter" idx="1"/>
          </p:nvPr>
        </p:nvSpPr>
        <p:spPr>
          <a:xfrm>
            <a:off x="33718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VgcAAKr4//8BAAAAf39/AAEAAABkAAAAAAAAABQAAABAHwAAAAAAACYAAAAAAAAAwOD//wAAAAAmAAAAZAAAABYAAABMAAAAAAAAAAAAAAAEAAAAAAAAAAEAAACAgIAKAAAAACgAAAAoAAAAZAAAAGQAAAAAAAAAzMzMAAAAAABQAAAAUAAAAGQAAABkAAAAAAAAABcAAAAUAAAAAAAAAAAAAAD/fwAA/38AAAAAAAAJAAAABAAAAAAE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BmJgAAZiYAAGk1AAB/KQAAEAAAACYAAAAIAAAA//////////8="/>
              </a:ext>
            </a:extLst>
          </p:cNvSpPr>
          <p:nvPr>
            <p:ph type="sldNum" sz="quarter" idx="2"/>
          </p:nvPr>
        </p:nvSpPr>
        <p:spPr>
          <a:xfrm>
            <a:off x="62420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30448DB4-FADD-117B-93FC-0C2EC3B26559}" type="slidenum">
              <a:t/>
            </a:fld>
          </a:p>
        </p:txBody>
      </p:sp>
      <p:sp>
        <p:nvSpPr>
          <p:cNvPr id="5" name="TitlePlacehold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AE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EAAAACYAAAAIAAAA//////////8="/>
              </a:ext>
            </a:extLst>
          </p:cNvSpPr>
          <p:nvPr>
            <p:ph type="title" idx="3"/>
          </p:nvPr>
        </p:nvSpPr>
        <p:spPr>
          <a:xfrm>
            <a:off x="430530" y="287655"/>
            <a:ext cx="8251825" cy="114744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>
              <a:defRPr>
                <a:effectLst/>
              </a:defRPr>
            </a:pPr>
            <a:r>
              <a:t>Click to edit Master title style</a:t>
            </a:r>
          </a:p>
        </p:txBody>
      </p:sp>
      <p:sp>
        <p:nvSpPr>
          <p:cNvPr id="6" name="TextPlaceholderArea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CAcAAAYFQAAAAAAAAJAAAABAAAAAAC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EAAAACYAAAAIAAAA//////////8="/>
              </a:ext>
            </a:extLst>
          </p:cNvSpPr>
          <p:nvPr>
            <p:ph type="body" idx="4"/>
          </p:nvPr>
        </p:nvSpPr>
        <p:spPr>
          <a:xfrm>
            <a:off x="430530" y="1577975"/>
            <a:ext cx="8251825" cy="4521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2857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619125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952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333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1714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BqBAAAPg0AABc0AACiFQAAAAAAACYAAAAIAAAAAQAAAAAAAAA="/>
              </a:ext>
            </a:extLst>
          </p:cNvSpPr>
          <p:nvPr>
            <p:ph type="ctrTitle"/>
          </p:nvPr>
        </p:nvSpPr>
        <p:spPr>
          <a:xfrm>
            <a:off x="717550" y="2152650"/>
            <a:ext cx="7750175" cy="1363980"/>
          </a:xfrm>
        </p:spPr>
        <p:txBody>
          <a:bodyPr/>
          <a:lstStyle/>
          <a:p>
            <a:pPr/>
            <a:r>
              <a:t>Organisasi dan Arsitektur Komputer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BkCAAA1xcAAK0vAADgIgAAAAAAACYAAAAIAAAAAQAAAAAAAAA="/>
              </a:ext>
            </a:extLst>
          </p:cNvSpPr>
          <p:nvPr>
            <p:ph type="subTitle" idx="1"/>
          </p:nvPr>
        </p:nvSpPr>
        <p:spPr>
          <a:xfrm>
            <a:off x="1363980" y="3875405"/>
            <a:ext cx="6386195" cy="1793875"/>
          </a:xfrm>
        </p:spPr>
        <p:txBody>
          <a:bodyPr/>
          <a:lstStyle/>
          <a:p>
            <a:pPr/>
            <a:r>
              <a:t>Pertemuan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Perintah I/O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CPU menerbitkan alamat</a:t>
            </a:r>
          </a:p>
          <a:p>
            <a:pPr lvl="1"/>
            <a:r>
              <a:t>Mengidentifikasi modul &amp; jika perangkat &gt;1 per modul</a:t>
            </a:r>
          </a:p>
          <a:p>
            <a:pPr/>
            <a:r>
              <a:t>CPU mengeluarkan perintah</a:t>
            </a:r>
          </a:p>
          <a:p>
            <a:pPr lvl="1"/>
            <a:r>
              <a:t>Control - memberi tahu modul apa yang harus dilakukan</a:t>
            </a:r>
          </a:p>
          <a:p>
            <a:pPr lvl="1"/>
            <a:r>
              <a:t>Tes - periksa status</a:t>
            </a:r>
          </a:p>
          <a:p>
            <a:pPr lvl="1"/>
            <a:r>
              <a:t>Baca tulis</a:t>
            </a:r>
          </a:p>
          <a:p>
            <a:pPr lvl="2"/>
            <a:r>
              <a:t>Modul mentransfer data melalui buffer dari / ke perangkat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Pemetaan I/O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Memory Mapped I/O</a:t>
            </a:r>
          </a:p>
          <a:p>
            <a:pPr lvl="1"/>
            <a:r>
              <a:t>Perangkat dan memori berbagi ruang alamat</a:t>
            </a:r>
          </a:p>
          <a:p>
            <a:pPr lvl="1"/>
            <a:r>
              <a:t>I/O terlihat seperti memori baca / tulis</a:t>
            </a:r>
          </a:p>
          <a:p>
            <a:pPr lvl="1"/>
            <a:r>
              <a:t>Tidak ada perintah khusus untuk I / O</a:t>
            </a:r>
          </a:p>
          <a:p>
            <a:pPr/>
            <a:r>
              <a:t>I/O terisolasi</a:t>
            </a:r>
          </a:p>
          <a:p>
            <a:pPr marL="619125">
              <a:buChar char="–"/>
              <a:defRPr sz="2800"/>
            </a:pPr>
            <a:r>
              <a:t>Ruang alamat terpisah</a:t>
            </a:r>
          </a:p>
          <a:p>
            <a:pPr marL="619125">
              <a:buChar char="–"/>
              <a:defRPr sz="2800"/>
            </a:pPr>
            <a:r>
              <a:t>Perlu I / O atau jalur pilih memori</a:t>
            </a:r>
          </a:p>
          <a:p>
            <a:pPr marL="619125">
              <a:buChar char="–"/>
              <a:defRPr sz="2800"/>
            </a:pPr>
            <a:r>
              <a:t>Perintah khusus untuk I / O</a:t>
            </a:r>
          </a:p>
          <a:p>
            <a:pPr lvl="1"/>
            <a:r>
              <a:t>Set terbatas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Interrupt-Driven I/O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7DXhk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Mengatasi CPU yang menunggu</a:t>
            </a:r>
          </a:p>
          <a:p>
            <a:pPr/>
            <a:r>
              <a:t>Tidak ada pemeriksaan ulang CPU pada perangkat</a:t>
            </a:r>
          </a:p>
          <a:p>
            <a:pPr/>
            <a:r>
              <a:t>Modul I/O menyela saat siap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Operasi Dasar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CPU memberi perintah READ</a:t>
            </a:r>
          </a:p>
          <a:p>
            <a:pPr/>
            <a:r>
              <a:t>Modul I/O mendapatkan data dari perangkat sementara CPU melakukan pekerjaan lain</a:t>
            </a:r>
          </a:p>
          <a:p>
            <a:pPr/>
            <a:r>
              <a:t>Modul I/O interupsi CPU</a:t>
            </a:r>
          </a:p>
          <a:p>
            <a:pPr/>
            <a:r>
              <a:t>CPU meminta data</a:t>
            </a:r>
          </a:p>
          <a:p>
            <a:pPr/>
            <a:r>
              <a:t>Modul I/O mentransfer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Sudut Pandang CPU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Perintah baca masalah</a:t>
            </a:r>
          </a:p>
          <a:p>
            <a:pPr/>
            <a:r>
              <a:t>Lakukan pekerjaan lain</a:t>
            </a:r>
          </a:p>
          <a:p>
            <a:pPr/>
            <a:r>
              <a:t>Periksa interupsi di akhir masing-masing siklus instruksi</a:t>
            </a:r>
          </a:p>
          <a:p>
            <a:pPr/>
            <a:r>
              <a:t>Jika terganggu: -</a:t>
            </a:r>
          </a:p>
          <a:p>
            <a:pPr lvl="1"/>
            <a:r>
              <a:t>Simpan konteks (register)</a:t>
            </a:r>
          </a:p>
          <a:p>
            <a:pPr lvl="1"/>
            <a:r>
              <a:t>Proses interupsi</a:t>
            </a:r>
          </a:p>
          <a:p>
            <a:pPr lvl="1"/>
            <a:r>
              <a:t>Ambil data &amp; simpan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Identifikasi Module Interupsi (1)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/afio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Baris berbeda untuk setiap modul</a:t>
            </a:r>
          </a:p>
          <a:p>
            <a:pPr lvl="1"/>
            <a:r>
              <a:t>PC</a:t>
            </a:r>
          </a:p>
          <a:p>
            <a:pPr lvl="2"/>
            <a:r>
              <a:t>Batasi jumlah perangkat</a:t>
            </a:r>
          </a:p>
          <a:p>
            <a:pPr/>
            <a:r>
              <a:t>Polling perangkat lunak</a:t>
            </a:r>
          </a:p>
          <a:p>
            <a:pPr lvl="1"/>
            <a:r>
              <a:t>CPU meminta setiap modul secara bergantian</a:t>
            </a:r>
          </a:p>
          <a:p>
            <a:pPr lvl="1"/>
            <a:r>
              <a:t>Lambat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Identifikasi Module Interupsi (2)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Daisy Chain atau Polling Hardware</a:t>
            </a:r>
          </a:p>
          <a:p>
            <a:pPr lvl="1"/>
            <a:r>
              <a:t>Interupsi Penerimaan menurunkan rantai</a:t>
            </a:r>
          </a:p>
          <a:p>
            <a:pPr lvl="1"/>
            <a:r>
              <a:t>Module bertanggung jawab menempatkan vektor pada bus</a:t>
            </a:r>
          </a:p>
          <a:p>
            <a:pPr lvl="1"/>
            <a:r>
              <a:t>CPU menggunakan vektor untuk mengidentifikasi rutinitas handler </a:t>
            </a:r>
            <a:r>
              <a:t>Master Bus</a:t>
            </a:r>
            <a:endParaRPr sz="3600"/>
          </a:p>
          <a:p>
            <a:pPr lvl="1"/>
            <a:r>
              <a:t>Module harus mengklaim bus sebelum dapat melakukan interupsi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Multi Interupsi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Setiap Baris interupsi memiliki prioritas</a:t>
            </a:r>
          </a:p>
          <a:p>
            <a:pPr/>
            <a:r>
              <a:t>Baris prioritas yang lebih tinggi dapat mengganggu lebih rendah</a:t>
            </a:r>
          </a:p>
          <a:p>
            <a:pPr/>
            <a:r>
              <a:t>Contoh:</a:t>
            </a:r>
          </a:p>
          <a:p>
            <a:pPr lvl="1"/>
            <a:r>
              <a:t>80x86 mempunyai satu baris</a:t>
            </a:r>
          </a:p>
          <a:p>
            <a:pPr lvl="1"/>
            <a:r>
              <a:t>8086 menggunakan satu kontroller interupsi </a:t>
            </a:r>
          </a:p>
          <a:p>
            <a:pPr lvl="1"/>
            <a:r>
              <a:t>8259A mempunyai 8 baris interupsi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Direct Memory Access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Interrupt driven dan I/O terprogram memerlukan intervensi CPU secara aktif</a:t>
            </a:r>
          </a:p>
          <a:p>
            <a:pPr/>
            <a:r>
              <a:t>Kecepatan transfer terbatas</a:t>
            </a:r>
          </a:p>
          <a:p>
            <a:pPr/>
            <a:r>
              <a:t>CPU Terikat</a:t>
            </a:r>
          </a:p>
          <a:p>
            <a:pPr/>
            <a:r>
              <a:t>Sehingga DMA menjadi jawabannya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Fungsi DMA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Ada modul tambahan di Bus</a:t>
            </a:r>
          </a:p>
          <a:p>
            <a:pPr/>
            <a:r>
              <a:t>Kontroller DMA mengambil alih dari CPU untuk 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Perangkat Eksternal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>
              <a:defRPr sz="4800"/>
            </a:pPr>
            <a:r>
              <a:t>Dapat dibaca manusia</a:t>
            </a:r>
          </a:p>
          <a:p>
            <a:pPr lvl="1">
              <a:defRPr sz="3600"/>
            </a:pPr>
            <a:r>
              <a:t>Screen, printer, keyboard</a:t>
            </a:r>
          </a:p>
          <a:p>
            <a:pPr>
              <a:defRPr sz="4800"/>
            </a:pPr>
            <a:r>
              <a:t>Dapat dibaca mesin</a:t>
            </a:r>
          </a:p>
          <a:p>
            <a:pPr lvl="1">
              <a:defRPr sz="3600"/>
            </a:pPr>
            <a:r>
              <a:t>Pemantauan dan kontrol</a:t>
            </a:r>
          </a:p>
          <a:p>
            <a:pPr>
              <a:defRPr sz="4800"/>
            </a:pPr>
            <a:r>
              <a:t>Komunikasi</a:t>
            </a:r>
          </a:p>
          <a:p>
            <a:pPr lvl="1">
              <a:defRPr sz="3600"/>
            </a:pPr>
            <a:r>
              <a:t>Modem</a:t>
            </a:r>
          </a:p>
          <a:p>
            <a:pPr lvl="1">
              <a:defRPr sz="3600"/>
            </a:pPr>
            <a:r>
              <a:t>Network Interface Card (NIC)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Pengoperasian DMA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CPU memberi tahu DMA controller:</a:t>
            </a:r>
          </a:p>
          <a:p>
            <a:pPr lvl="1"/>
            <a:r>
              <a:t>Baca tulis</a:t>
            </a:r>
          </a:p>
          <a:p>
            <a:pPr lvl="1"/>
            <a:r>
              <a:t>Alamat perangkat</a:t>
            </a:r>
          </a:p>
          <a:p>
            <a:pPr lvl="1"/>
            <a:r>
              <a:t>Awal alamat blok memori untuk data</a:t>
            </a:r>
          </a:p>
          <a:p>
            <a:pPr lvl="1"/>
            <a:r>
              <a:t>Jumlah data yang akan ditransfer</a:t>
            </a:r>
          </a:p>
          <a:p>
            <a:pPr/>
            <a:r>
              <a:t>CPU menjalankan pekerjaan lain</a:t>
            </a:r>
          </a:p>
          <a:p>
            <a:pPr/>
            <a:r>
              <a:t>Pengontrol DMA mengerjakan transfer</a:t>
            </a:r>
          </a:p>
          <a:p>
            <a:pPr/>
            <a:r>
              <a:t>Kontroler DMA mengirimkan interupsi ketika selesaio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DMA Mencuri Siklus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Pengontrol DMA mengambil alih bus selama satu siklus</a:t>
            </a:r>
          </a:p>
          <a:p>
            <a:pPr/>
            <a:r>
              <a:t>Transfer satu </a:t>
            </a:r>
            <a:r>
              <a:rPr i="1"/>
              <a:t>word</a:t>
            </a:r>
            <a:r>
              <a:t> data</a:t>
            </a:r>
          </a:p>
          <a:p>
            <a:pPr/>
            <a:r>
              <a:t>Bukan interupsi</a:t>
            </a:r>
          </a:p>
          <a:p>
            <a:pPr lvl="1"/>
            <a:r>
              <a:t>CPU tidak mengubah konteks</a:t>
            </a:r>
          </a:p>
          <a:p>
            <a:pPr/>
            <a:r>
              <a:t>CPU dihentikan sesaat sebelum mengakses bus</a:t>
            </a:r>
          </a:p>
          <a:p>
            <a:pPr/>
            <a:r>
              <a:t>Memperlambat CPU tetapi tidak sebanyak CPU melakukan transfer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Konfigurasi Bus (1)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ZRc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3803015"/>
            <a:ext cx="8251825" cy="2296160"/>
          </a:xfrm>
        </p:spPr>
        <p:txBody>
          <a:bodyPr/>
          <a:lstStyle/>
          <a:p>
            <a:pPr/>
            <a:r>
              <a:t>Bus Tunggal, Pengontrol DMA Terpisah</a:t>
            </a:r>
          </a:p>
          <a:p>
            <a:pPr/>
            <a:r>
              <a:t>Setiap transfer menggunakan bus dua kali</a:t>
            </a:r>
          </a:p>
          <a:p>
            <a:pPr lvl="1"/>
            <a:r>
              <a:t>I/O ke DMA lalu DMA ke memori</a:t>
            </a:r>
          </a:p>
          <a:p>
            <a:pPr/>
            <a:r>
              <a:t>CPU dihentikan sesaat dua kali</a:t>
            </a:r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ykyhXRMAAAAlAAAAEQAAAC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mcz/Bf///wEAAAAAAAAAAAAAAAAAAAAAAAAAAAAAAAAAAAAAAAAAAAJXpAJ/f38AgICAA8zMzADAwP8Af39/AAAAAAAAAAAAAAAAAP///wAAAAAAIQAAABgAAAAUAAAAjgEAAGULAABpNQAA1BQ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52730" y="1852295"/>
            <a:ext cx="8429625" cy="153352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Konfigurasi DMA (2)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phg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4006850"/>
            <a:ext cx="8251825" cy="2092325"/>
          </a:xfrm>
        </p:spPr>
        <p:txBody>
          <a:bodyPr/>
          <a:lstStyle/>
          <a:p>
            <a:pPr/>
            <a:r>
              <a:t>Bus Tunggal, pengontrol DMA terintegrasi</a:t>
            </a:r>
          </a:p>
          <a:p>
            <a:pPr/>
            <a:r>
              <a:t>Pengontrol dapat mendukung &gt;1perangkat</a:t>
            </a:r>
          </a:p>
          <a:p>
            <a:pPr/>
            <a:r>
              <a:t>Setiap transfer menggunakan bus sekali</a:t>
            </a:r>
          </a:p>
          <a:p>
            <a:pPr/>
            <a:r>
              <a:t>DMA ke memori</a:t>
            </a:r>
          </a:p>
          <a:p>
            <a:pPr/>
            <a:r>
              <a:t> CPU dihentikan sesaat sekali</a:t>
            </a:r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ykyhXRMAAAAlAAAAEQAAAC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mcz/Bf///wEAAAAAAAAAAAAAAAAAAAAAAAAAAAAAAAAAAAAAAAAAAAJXpAJ/f38AgICAA8zMzADAwP8Af39/AAAAAAAAAAAAAAAAAP///wAAAAAAIQAAABgAAAAUAAAATAUAANQIAAACMQAAphg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" y="1435100"/>
            <a:ext cx="7105650" cy="257175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Konfigurasi DMA (3)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Hxg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3921125"/>
            <a:ext cx="8251825" cy="2178050"/>
          </a:xfrm>
        </p:spPr>
        <p:txBody>
          <a:bodyPr/>
          <a:lstStyle/>
          <a:p>
            <a:pPr/>
            <a:r>
              <a:t>Bus I/O yang terpisah</a:t>
            </a:r>
          </a:p>
          <a:p>
            <a:pPr/>
            <a:r>
              <a:t>Bus mendukung semua perangkat berkemampuan DMA</a:t>
            </a:r>
          </a:p>
          <a:p>
            <a:pPr/>
            <a:r>
              <a:t>Setiap transfer menggunakan bus sekali</a:t>
            </a:r>
          </a:p>
          <a:p>
            <a:pPr lvl="1"/>
            <a:r>
              <a:t>DMA ke memori</a:t>
            </a:r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ykyhXRMAAAAlAAAAEQAAAC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wAAAADAAAABAAAAAAAAAAAAAAAAAAAAAAAAAAHgAAAGgAAAAAAAAAAAAAAAAAAAAAAAAAAAAAABAnAAAQJwAAAAAAAAAAAAAAAAAAAAAAAAAAAAAAAAAAAAAAAAAAAAAUAAAAAAAAAMDA/wAAAAAAZAAAADIAAAAAAAAAZAAAAAAAAAB/f38ACgAAAB8AAABUAAAAmcz/Bf///wEAAAAAAAAAAAAAAAAAAAAAAAAAAAAAAAAAAAAAAAAAAAJXpAJ/f38AgICAA8zMzADAwP8Af39/AAAAAAAAAAAAAAAAAP///wAAAAAAIQAAABgAAAAUAAAAYwgAANQIAAA6MQAAHxg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363345" y="1435100"/>
            <a:ext cx="6638925" cy="248602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Channel I/O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Perangkat I/O semakin canggih</a:t>
            </a:r>
          </a:p>
          <a:p>
            <a:pPr lvl="1"/>
            <a:r>
              <a:t>misalnya Kartu grafis 3D</a:t>
            </a:r>
          </a:p>
          <a:p>
            <a:pPr/>
            <a:r>
              <a:t>CPU memerintahkan pengontrol I / O untuk melakukan transfer</a:t>
            </a:r>
          </a:p>
          <a:p>
            <a:pPr/>
            <a:r>
              <a:t>Kontroler I / O melakukan seluruh transfer</a:t>
            </a:r>
          </a:p>
          <a:p>
            <a:pPr/>
            <a:r>
              <a:t>Meningkatkan kecepatan</a:t>
            </a:r>
          </a:p>
          <a:p>
            <a:pPr lvl="1"/>
            <a:r>
              <a:t>Melepaskan beban CPU</a:t>
            </a:r>
          </a:p>
          <a:p>
            <a:pPr lvl="1"/>
            <a:r>
              <a:t>Prosesor khusus lebih cepat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Antar Muka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Bagaimana menghubungkan perangkat?</a:t>
            </a:r>
          </a:p>
          <a:p>
            <a:pPr lvl="1"/>
            <a:r>
              <a:t>Menggunakan bit atau kabel?</a:t>
            </a:r>
          </a:p>
          <a:p>
            <a:pPr/>
            <a:r>
              <a:t>Bagaimana dengan Dedicated processor/memory/buses?</a:t>
            </a:r>
          </a:p>
          <a:p>
            <a:pPr lvl="1"/>
            <a:r>
              <a:t>FireWire, InfiniBand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Cz4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IEEE 1394 FireWire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Serial bus berkinerja tinggi</a:t>
            </a:r>
          </a:p>
          <a:p>
            <a:pPr/>
            <a:r>
              <a:t>Cepat</a:t>
            </a:r>
          </a:p>
          <a:p>
            <a:pPr/>
            <a:r>
              <a:t>Biaya rendah</a:t>
            </a:r>
          </a:p>
          <a:p>
            <a:pPr/>
            <a:r>
              <a:t>Mudah diimplementasikan</a:t>
            </a:r>
          </a:p>
          <a:p>
            <a:pPr/>
            <a:r>
              <a:t>Juga digunakan di kamera digital, VCR dan TV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InfiniBand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Spesifikasi I/O ditujukan untuk server kelas atas</a:t>
            </a:r>
          </a:p>
          <a:p>
            <a:pPr/>
            <a:r>
              <a:t>Versi 1 dirilis awal 2001</a:t>
            </a:r>
          </a:p>
          <a:p>
            <a:pPr/>
            <a:r>
              <a:t>Arsitektur dan spek. untuk aliran data antara prosesor dan I / O </a:t>
            </a:r>
          </a:p>
          <a:p>
            <a:pPr/>
            <a:r>
              <a:t>Dimaksudkan untuk mengganti PCI di server</a:t>
            </a:r>
          </a:p>
          <a:p>
            <a:pPr/>
            <a:r>
              <a:t>Peningkatan kapasitas, perluasan, fleksibilitas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Masalah dari I/O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Berbagai macam periferal</a:t>
            </a:r>
          </a:p>
          <a:p>
            <a:pPr lvl="1"/>
            <a:r>
              <a:t>Memberikan jumlah data yang berbeda</a:t>
            </a:r>
          </a:p>
          <a:p>
            <a:pPr lvl="1"/>
            <a:r>
              <a:t>Di kecepatan yang berbeda</a:t>
            </a:r>
          </a:p>
          <a:p>
            <a:pPr lvl="1"/>
            <a:r>
              <a:t>Dalam format yang berbeda</a:t>
            </a:r>
          </a:p>
          <a:p>
            <a:pPr/>
            <a:r>
              <a:t>  Semua lebih lambat dari CPU dan RAM</a:t>
            </a:r>
          </a:p>
          <a:p>
            <a:pPr/>
            <a:r>
              <a:t>  Membutuhkan modul I / O</a:t>
            </a:r>
          </a:p>
          <a:p>
            <a:pPr lvl="1"/>
            <a:r>
              <a:t>Antarmuka ke CPU dan Memori</a:t>
            </a:r>
          </a:p>
          <a:p>
            <a:pPr lvl="1"/>
            <a:r>
              <a:t>Antarmuka ke satu atau lebih periferal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FIWU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Ilustrasi I/O Module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ykyhXRMAAAAlAAAAEQAAAC8BAAAAkAAAAEgAAACQAAAASAAAAAAAAAAAAAAAAAAAAAEAAABQAAAAAAAAAAAA4D8AAAAAAADgPwAAAAAAAOA/AAAAAAAA4D8AAAAAAADgPwAAAAAAAOA/AAAAAAAA4D8AAAAAAADgPwAAAAAAAOA/AAAAAAAA4D8CAAAAjAAAAAAAAAAAAAAAmcz/DP///wgAAAAAAAAAAAAAAAAAAAAAAAAAAAAAAAAAAAAAZAAAAAEAAABAAAAAAAAAAAAAAAAAAAAAAAAAAAAAAAAAAAAAAAAAAAAAAAAAAAAAAAAAAAAAAAAAAAAAAAAAAAAAAAAAAAAAAAAAAAAAAAAAAAAAAAAAAAAAAAAAAAAAFAAAADwAAAAAAAAAAAAAAAJXp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mcz/Bf///wEAAAAAAAAAAAAAAAAAAAAAAAAAAAAAAAAAAAAAAAAAAAJXpAJ/f38AgICAA8zMzADAwP8Af39/AAAAAAAAAAAAAAAAAP///wAAAAAAIQAAABgAAAAUAAAA2AsAALUJAAA3LAAAMCo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925320" y="1577975"/>
            <a:ext cx="5262245" cy="528002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Co7Vv8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Langkah I/O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CPU memeriksa status perangkat modul I/O</a:t>
            </a:r>
          </a:p>
          <a:p>
            <a:pPr/>
            <a:r>
              <a:t>Modul I / O mengembalikan status</a:t>
            </a:r>
          </a:p>
          <a:p>
            <a:pPr/>
            <a:r>
              <a:t>Jika siap, CPU meminta transfer data</a:t>
            </a:r>
          </a:p>
          <a:p>
            <a:pPr/>
            <a:r>
              <a:t>Modul I / O mendapatkan data dari perangkat</a:t>
            </a:r>
          </a:p>
          <a:p>
            <a:pPr/>
            <a:r>
              <a:t>Modul I / O mentransfer data ke CPU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Fungsi I/O Module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 Kontrol &amp; Pengaturan Waktu</a:t>
            </a:r>
          </a:p>
          <a:p>
            <a:pPr/>
            <a:r>
              <a:t>  Komunikasi CPU</a:t>
            </a:r>
          </a:p>
          <a:p>
            <a:pPr/>
            <a:r>
              <a:t>  Komunikasi Perangkat</a:t>
            </a:r>
          </a:p>
          <a:p>
            <a:pPr/>
            <a:r>
              <a:t>  Data Buffering</a:t>
            </a:r>
          </a:p>
          <a:p>
            <a:pPr/>
            <a:r>
              <a:t>  Deteksi Kesalahan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Teknik I/O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Terprogram</a:t>
            </a:r>
          </a:p>
          <a:p>
            <a:pPr/>
            <a:r>
              <a:t>Interrupt-driven</a:t>
            </a:r>
          </a:p>
          <a:p>
            <a:pPr/>
            <a:r>
              <a:t>Direct Memory Access (DMA)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I/O Terprogram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 CPU mempunyai akses langsung atas I/O</a:t>
            </a:r>
          </a:p>
          <a:p>
            <a:pPr lvl="1"/>
            <a:r>
              <a:t>Mendeteksi status</a:t>
            </a:r>
          </a:p>
          <a:p>
            <a:pPr lvl="1"/>
            <a:r>
              <a:t>Perintah baca tulis</a:t>
            </a:r>
          </a:p>
          <a:p>
            <a:pPr lvl="1"/>
            <a:r>
              <a:rPr sz="3200"/>
              <a:t>Transfer data</a:t>
            </a:r>
            <a:endParaRPr sz="3200"/>
          </a:p>
          <a:p>
            <a:pPr/>
            <a:r>
              <a:t>CPU menunggu untuk I/O Module untuk selesai beroperasi</a:t>
            </a:r>
          </a:p>
          <a:p>
            <a:pPr/>
            <a:r>
              <a:t>Menghabiskan waktu CPU</a:t>
            </a:r>
          </a:p>
          <a:p>
            <a:p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kyhXRMAAAAlAAAAZAAAAA8BAAAAkAAAAEgAAACQAAAASAAAAAAAAAAB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kyhXRMAAAAlAAAAZAAAAA8BAAAAkAAAAEgAAACQAAAASAAAAAAAAAAAAAAAAAAAAAEAAABQAAAAAAAAAAAA4D8AAAAAAADgPwAAAAAAAOA/AAAAAAAA4D8AAAAAAADgPwAAAAAAAOA/AAAAAAAA4D8AAAAAAADgPwAAAAAAAOA/AAAAAAAA4D8CAAAAjAAAAAAAAAAAAAAAmcz/DP///whGAAAAAAAAAAAAAAAAAAAAAAAAAAAAAAAAAAAAZAAAAAEAAABAAAAAAAAAAAAAAAAAAAAAAAAAAAAAAAAAAAAAAAAAAAAAAAAAAAAAAAAAAAAAAAAAAAAAAAAAAAAAAAAAAAAAAAAAAAAAAAAAAAAAAAAAAAAAAAAAAAAAFAAAADwAAAAAAAAAAAAAAAJXpAkBAAAAAQAAAAEAAAABAAAAAQAAAAEAAAAAAAAAZAAAAGQAAAAAAAAAZAAAAGQAAAAVAAAAYAAAAAAAAAAAAAAAEAAAACADAAAAAAAAAAAAAAEAAACgMgAAAAAAAAAAAAA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ZzP8F////AQAAAAAAAAAAAAAAAAAAAAAAAAAAAAAAAAAAAAAAAAAAAlekAn9/fwAAAA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CPU meminta operasi I/O</a:t>
            </a:r>
          </a:p>
          <a:p>
            <a:pPr/>
            <a:r>
              <a:t>Modul I/O melakukan operasi</a:t>
            </a:r>
          </a:p>
          <a:p>
            <a:pPr/>
            <a:r>
              <a:t>Modul I/O mengatur bit status</a:t>
            </a:r>
          </a:p>
          <a:p>
            <a:pPr/>
            <a:r>
              <a:t>CPU memeriksa bit status secara berkala</a:t>
            </a:r>
          </a:p>
          <a:p>
            <a:pPr/>
            <a:r>
              <a:t>Modul I/O tidak menginformasikan CPU secara langsung</a:t>
            </a:r>
          </a:p>
          <a:p>
            <a:pPr/>
            <a:r>
              <a:t>Modul I / O tidak mengganggu CPU</a:t>
            </a:r>
          </a:p>
          <a:p>
            <a:pPr/>
            <a:r>
              <a:t>CPU mungkin menunggu atau kembali lagi nanti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2">
      <a:dk1>
        <a:srgbClr val="0257A4"/>
      </a:dk1>
      <a:lt1>
        <a:srgbClr val="FFFFFF"/>
      </a:lt1>
      <a:dk2>
        <a:srgbClr val="0265BF"/>
      </a:dk2>
      <a:lt2>
        <a:srgbClr val="808080"/>
      </a:lt2>
      <a:accent1>
        <a:srgbClr val="99CCFF"/>
      </a:accent1>
      <a:accent2>
        <a:srgbClr val="CCCCFF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3333CC"/>
      </a:hlink>
      <a:folHlink>
        <a:srgbClr val="AF67FF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7F7F"/>
        </a:dk1>
        <a:lt1>
          <a:srgbClr val="FFFFFF"/>
        </a:lt1>
        <a:dk2>
          <a:srgbClr val="007F7F"/>
        </a:dk2>
        <a:lt2>
          <a:srgbClr val="969696"/>
        </a:lt2>
        <a:accent1>
          <a:srgbClr val="007F7F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257A4"/>
        </a:dk1>
        <a:lt1>
          <a:srgbClr val="FFFFFF"/>
        </a:lt1>
        <a:dk2>
          <a:srgbClr val="0265BF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530091"/>
        </a:dk1>
        <a:lt1>
          <a:srgbClr val="DEF6F1"/>
        </a:lt1>
        <a:dk2>
          <a:srgbClr val="530091"/>
        </a:dk2>
        <a:lt2>
          <a:srgbClr val="969696"/>
        </a:lt2>
        <a:accent1>
          <a:srgbClr val="FFB5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4D4D4D"/>
        </a:dk1>
        <a:lt1>
          <a:srgbClr val="B3B3B3"/>
        </a:lt1>
        <a:dk2>
          <a:srgbClr val="4D4D4D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0000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0257A4"/>
    </a:dk1>
    <a:lt1>
      <a:srgbClr val="FFFFFF"/>
    </a:lt1>
    <a:dk2>
      <a:srgbClr val="0265BF"/>
    </a:dk2>
    <a:lt2>
      <a:srgbClr val="808080"/>
    </a:lt2>
    <a:accent1>
      <a:srgbClr val="99CCFF"/>
    </a:accent1>
    <a:accent2>
      <a:srgbClr val="CCCCFF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3333CC"/>
    </a:hlink>
    <a:folHlink>
      <a:srgbClr val="AF67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2019-10-12T02:22:22Z</dcterms:created>
  <dcterms:modified xsi:type="dcterms:W3CDTF">2019-10-12T03:47:22Z</dcterms:modified>
</cp:coreProperties>
</file>