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72" r:id="rId5"/>
  </p:sldMasterIdLst>
  <p:sldIdLst>
    <p:sldId id="25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58" r:id="rId16"/>
    <p:sldId id="260" r:id="rId17"/>
    <p:sldId id="269" r:id="rId18"/>
    <p:sldId id="271" r:id="rId19"/>
    <p:sldId id="272" r:id="rId20"/>
    <p:sldId id="257" r:id="rId21"/>
    <p:sldId id="274" r:id="rId22"/>
    <p:sldId id="259" r:id="rId23"/>
    <p:sldId id="273" r:id="rId24"/>
    <p:sldId id="275" r:id="rId25"/>
    <p:sldId id="276" r:id="rId26"/>
    <p:sldId id="277" r:id="rId27"/>
    <p:sldId id="278" r:id="rId28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4669433" val="972" rev64="64" revOS="3"/>
      <pr:smFileRevision xmlns:pr="smNativeData" dt="1574669433" val="101"/>
      <pr:guideOptions xmlns:pr="smNativeData" dt="1574669433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9" d="100"/>
          <a:sy n="59" d="100"/>
        </p:scale>
        <p:origin x="1458" y="212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9" d="100"/>
          <a:sy n="59" d="100"/>
        </p:scale>
        <p:origin x="1458" y="212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blipFill>
          <a:blip r:embed="rId2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K4G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qBAAAPg0AABc0AACiFQAAEAAAACYAAAAIAAAAffD///////8="/>
              </a:ext>
            </a:extLst>
          </p:cNvSpPr>
          <p:nvPr>
            <p:ph type="ctrTitle"/>
          </p:nvPr>
        </p:nvSpPr>
        <p:spPr>
          <a:xfrm>
            <a:off x="717550" y="2152650"/>
            <a:ext cx="7750175" cy="1363980"/>
          </a:xfr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UntertitelPlatzhalt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C4G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kCAAA1xcAAK0vAADgIgAAEAAAACYAAAAIAAAAffD///////8="/>
              </a:ext>
            </a:extLst>
          </p:cNvSpPr>
          <p:nvPr>
            <p:ph type="subTitle" idx="1"/>
          </p:nvPr>
        </p:nvSpPr>
        <p:spPr>
          <a:xfrm>
            <a:off x="1363980" y="3875405"/>
            <a:ext cx="6386195" cy="1793875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1pPr>
            <a:lvl2pPr marL="381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2pPr>
            <a:lvl3pPr marL="762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3pPr>
            <a:lvl4pPr marL="1143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4pPr>
            <a:lvl5pPr marL="1524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2" charset="0"/>
                <a:ea typeface="Arial" pitchFamily="2" charset="0"/>
                <a:cs typeface="Arial" pitchFamily="2" charset="0"/>
              </a:defRPr>
            </a:lvl5pPr>
          </a:lstStyle>
          <a:p>
            <a:pPr/>
            <a:r>
              <a:t>Click to edit Master subtitle style</a:t>
            </a:r>
          </a:p>
        </p:txBody>
      </p:sp>
      <p:sp>
        <p:nvSpPr>
          <p:cNvPr id="4" name="Zeitstempel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Ns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fHD///////8="/>
              </a:ext>
            </a:extLst>
          </p:cNvSpPr>
          <p:nvPr>
            <p:ph type="dt" idx="2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0C6460F9-B7E1-3196-AFDC-41C32E925914}" type="datetime1">
              <a:t/>
            </a:fld>
          </a:p>
        </p:txBody>
      </p:sp>
      <p:sp>
        <p:nvSpPr>
          <p:cNvPr id="5" name="Fußzeilen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Hk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fHD///////8="/>
              </a:ext>
            </a:extLst>
          </p:cNvSpPr>
          <p:nvPr>
            <p:ph type="ftr" idx="3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{Footer}</a:t>
            </a:r>
          </a:p>
        </p:txBody>
      </p:sp>
      <p:sp>
        <p:nvSpPr>
          <p:cNvPr id="6" name="Foliennumm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g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fHD///////8="/>
              </a:ext>
            </a:extLst>
          </p:cNvSpPr>
          <p:nvPr>
            <p:ph type="sldNum" idx="4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fld id="{0CD4EB1C-52E1-811D-AF6C-A448A52259F1}" type="slidenum">
              <a:t/>
            </a:fld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g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CAxmgY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408E7C5-8BE9-5D11-A7B0-7D44A9FE5128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BF6E283-CDD6-A314-984E-3B41AC006E6E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Q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D43D9AC-E2F0-162F-BEFB-147A97B54841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B3+//8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88C714-5AA7-DD31-E930-AC64897E1FF9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MvLy8s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O5VCg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5F165A2-ECD8-A493-9649-1AC62B07604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7CD42F1-BF8A-98B4-C475-49E10C3B321C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Ns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Hk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0E94ADC-92AD-BCBC-E351-64E9041F1531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gF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B24433-7DCA-E7B2-840A-8BE70A4472DE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2AkAAKgbAACwJQAAEAAAACYAAAAIAAAAAQAAAAAAAAA="/>
              </a:ext>
            </a:extLst>
          </p:cNvSpPr>
          <p:nvPr>
            <p:ph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H4B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YHAAA2AkAAHA1AACwJQAAEAAAACYAAAAIAAAAAQAAAAAAAAA="/>
              </a:ext>
            </a:extLst>
          </p:cNvSpPr>
          <p:nvPr>
            <p:ph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BBrhI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738C5F7-B99A-6D33-D480-4F668BCE221A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FBQUE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385E221-6FEE-D014-A03D-9941AC7356CC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YQ0AAKobAACwJQAAEAAAACYAAAAIAAAAAQAAAAAAAAA="/>
              </a:ext>
            </a:extLst>
          </p:cNvSpPr>
          <p:nvPr>
            <p:ph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HoAT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WHAAAcQkAAHA1AABhDQAAE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WHAAAYQ0AAHA1AACwJQAAEAAAACYAAAAIAAAAAQAAAAAAAAA="/>
              </a:ext>
            </a:extLst>
          </p:cNvSpPr>
          <p:nvPr>
            <p:ph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E98C921-6FD3-CD3F-9D20-996A876E6BCC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MCogAQ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3AAAEFA-B4DE-FF58-9012-420DE05C6617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CY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D047411-5FE0-5182-AEBC-A9D73AF258FC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BDCB5A-14B7-E83D-F905-E268854B0FB7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1B151D3-9DBC-E4A7-F209-6BF21F47043E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GhOQAM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D2410C8-8680-71E6-CE9C-70B35ED23825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KDce2M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DQAgAA1AgAAFIVAACwJQAAEAAAACYAAAAIAAAAAQAAAAAAAAA="/>
              </a:ext>
            </a:extLst>
          </p:cNvSpPr>
          <p:nvPr>
            <p:ph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1DF50CC-82AC-8AA6-E267-74F31E291421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Ew/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gH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625588-C6DD-37A3-93DA-30F61B946565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C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JCuvAU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AGCwAABCEAAMYsAAD4JQAAEAAAACYAAAAIAAAAAQAAAAAAAAA="/>
              </a:ext>
            </a:extLst>
          </p:cNvSpPr>
          <p:nvPr>
            <p:ph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E1F92C7-89A3-4A64-EDA7-7F31DCE91B2A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934B626-68E4-6140-AA8C-9E15F8C25CCB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Blue sky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eitstempel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ZiYAAKgRAAB/KQAAEAAAACYAAAAIAAAA//////////8="/>
              </a:ext>
            </a:extLst>
          </p:cNvSpPr>
          <p:nvPr>
            <p:ph type="dt" sz="quarter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16E9FC7D-33FB-BC0A-B551-C55FB21F4390}" type="datetime1">
              <a:t/>
            </a:fld>
          </a:p>
        </p:txBody>
      </p:sp>
      <p:sp>
        <p:nvSpPr>
          <p:cNvPr id="3" name="Fußzeilen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Ojj4+g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+FAAAZiYAAMEjAAB/KQAAEAAAACYAAAAIAAAA//////////8="/>
              </a:ext>
            </a:extLst>
          </p:cNvSpPr>
          <p:nvPr>
            <p:ph type="ftr" sz="quarter" idx="1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</a:p>
        </p:txBody>
      </p:sp>
      <p:sp>
        <p:nvSpPr>
          <p:cNvPr id="4" name="Foliennumm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N3d3Nw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mJgAAZiYAAGk1AAB/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1129918F-C1FC-7C67-B291-3732DFDF4462}" type="slidenum">
              <a:t/>
            </a:fld>
          </a:p>
        </p:txBody>
      </p:sp>
      <p:sp>
        <p:nvSpPr>
          <p:cNvPr id="5" name="TitelPlatzhalt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CAcAAAYFQAAAAAAAAJAAAABAAAAMvLy8s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//////////8="/>
              </a:ext>
            </a:extLst>
          </p:cNvSpPr>
          <p:nvPr>
            <p:ph type="title" idx="3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6" name="TextPlatzhalterBereich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CAcAAAYFQAAAAAAAAJAAAABAAAAPPu6+8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//////////8="/>
              </a:ext>
            </a:extLst>
          </p:cNvSpPr>
          <p:nvPr>
            <p:ph type="body" idx="4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2" charset="0"/>
          <a:ea typeface="Arial" pitchFamily="2" charset="0"/>
          <a:cs typeface="Arial" pitchFamily="2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titleStyle>
    <p:bodyStyle>
      <a:lvl1pPr marL="2857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2" charset="0"/>
          <a:ea typeface="Arial" pitchFamily="2" charset="0"/>
          <a:cs typeface="Arial" pitchFamily="2" charset="0"/>
        </a:defRPr>
      </a:lvl1pPr>
      <a:lvl2pPr marL="619125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2" charset="0"/>
          <a:ea typeface="Arial" pitchFamily="2" charset="0"/>
          <a:cs typeface="Arial" pitchFamily="2" charset="0"/>
        </a:defRPr>
      </a:lvl2pPr>
      <a:lvl3pPr marL="952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2" charset="0"/>
          <a:ea typeface="Arial" pitchFamily="2" charset="0"/>
          <a:cs typeface="Arial" pitchFamily="2" charset="0"/>
        </a:defRPr>
      </a:lvl3pPr>
      <a:lvl4pPr marL="1333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0"/>
          <a:ea typeface="Arial" pitchFamily="2" charset="0"/>
          <a:cs typeface="Arial" pitchFamily="2" charset="0"/>
        </a:defRPr>
      </a:lvl4pPr>
      <a:lvl5pPr marL="1714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2" charset="0"/>
          <a:ea typeface="Arial" pitchFamily="2" charset="0"/>
          <a:cs typeface="Arial" pitchFamily="2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Basic Sans" pitchFamily="1" charset="0"/>
          <a:ea typeface="Basic Roman" pitchFamily="1" charset="0"/>
          <a:cs typeface="Basic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B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qBAAAPg0AABc0AACiFQAAE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Organisasi dan Arsitektur Komputer.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eYzbXRMAAAAlAAAAZAAAAA8B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BkCAAA1xcAAK0vAADgIgAAE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Pertemuan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Global Variabel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Dialokasikan oleh kompiler ke memori</a:t>
            </a:r>
          </a:p>
          <a:p>
            <a:pPr lvl="1"/>
            <a:r>
              <a:t>Tidak efisien untuk variabel yang sering diakses</a:t>
            </a:r>
          </a:p>
          <a:p>
            <a:pPr/>
            <a:r>
              <a:t>Memiliki satu set register untuk variabel global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Kekuatan pendorong untuk CISC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Biaya perangkat lunak jauh melebihi biaya perangkat keras</a:t>
            </a:r>
          </a:p>
          <a:p>
            <a:pPr/>
            <a:r>
              <a:t>Bahasa tingkat tinggi yang semakin kompleks</a:t>
            </a:r>
          </a:p>
          <a:p>
            <a:pPr/>
            <a:r>
              <a:t>Kesenjangan semantik</a:t>
            </a:r>
          </a:p>
          <a:p>
            <a:pPr/>
            <a:r>
              <a:t>Mengarah ke:</a:t>
            </a:r>
          </a:p>
          <a:p>
            <a:pPr lvl="1"/>
            <a:r>
              <a:t>Rangkaian instruksi besar</a:t>
            </a:r>
          </a:p>
          <a:p>
            <a:pPr lvl="1"/>
            <a:r>
              <a:t>Lebih banyak mode pengalamatan</a:t>
            </a:r>
          </a:p>
          <a:p>
            <a:pPr lvl="1"/>
            <a:r>
              <a:t>Implementasi keras dari HLL statemen</a:t>
            </a:r>
          </a:p>
          <a:p>
            <a:pPr lvl="2"/>
            <a:r>
              <a:t>mis. CASE (switch) pada VAX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Niatan CISC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l">
              <a:defRPr sz="3000">
                <a:solidFill>
                  <a:schemeClr val="tx2"/>
                </a:solidFill>
              </a:defRPr>
            </a:pPr>
            <a:r>
              <a:t>Kemudahan penulisan kompiler</a:t>
            </a:r>
          </a:p>
          <a:p>
            <a:pPr algn="l">
              <a:defRPr sz="3000">
                <a:solidFill>
                  <a:schemeClr val="tx2"/>
                </a:solidFill>
              </a:defRPr>
            </a:pPr>
            <a:r>
              <a:t>Meningkatkan efisiensi eksekusi</a:t>
            </a:r>
          </a:p>
          <a:p>
            <a:pPr lvl="1" algn="l">
              <a:defRPr sz="3000">
                <a:solidFill>
                  <a:schemeClr val="tx2"/>
                </a:solidFill>
              </a:defRPr>
            </a:pPr>
            <a:r>
              <a:t>Operasi rumit dalam mikrokode</a:t>
            </a:r>
          </a:p>
          <a:p>
            <a:pPr marL="285750" indent="-285750" algn="l">
              <a:buChar char="•"/>
              <a:defRPr sz="3000">
                <a:solidFill>
                  <a:schemeClr val="tx2"/>
                </a:solidFill>
              </a:defRPr>
            </a:pPr>
            <a:r>
              <a:t>Mendukung HLL yang lebih kompleks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Mengapa CISC?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MZ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Penyederhanaan kompiler?</a:t>
            </a:r>
          </a:p>
          <a:p>
            <a:pPr lvl="1"/>
            <a:r>
              <a:t>Instruksi mesin rumit yang sulit dieksploitasi</a:t>
            </a:r>
          </a:p>
          <a:p>
            <a:pPr lvl="1"/>
            <a:r>
              <a:t>Optimasi lebih sulit</a:t>
            </a:r>
          </a:p>
          <a:p>
            <a:pPr/>
            <a:r>
              <a:t>Program yang lebih kecil?</a:t>
            </a:r>
          </a:p>
          <a:p>
            <a:pPr lvl="1"/>
            <a:r>
              <a:t>Program membutuhkan lebih sedikit memori</a:t>
            </a:r>
          </a:p>
          <a:p>
            <a:pPr lvl="1"/>
            <a:r>
              <a:t>Memory sekarang murah</a:t>
            </a:r>
          </a:p>
          <a:p>
            <a:pPr lvl="1"/>
            <a:r>
              <a:t>Lebih banyak instruksi memerlukan op-kode yang lebih panjang</a:t>
            </a:r>
          </a:p>
          <a:p>
            <a:pPr lvl="1"/>
            <a:r>
              <a:t>Daftar referensi membutuhkan bit lebih sedikit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Mengapa CISC?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Program lebih cepat?</a:t>
            </a:r>
          </a:p>
          <a:p>
            <a:pPr lvl="1"/>
            <a:r>
              <a:t>Bias terhadap penggunaan instruksi yang lebih sederhana</a:t>
            </a:r>
          </a:p>
          <a:p>
            <a:pPr lvl="1"/>
            <a:r>
              <a:t>Lebih banyak unit kontrol yang kompleks</a:t>
            </a:r>
          </a:p>
          <a:p>
            <a:pPr lvl="1"/>
            <a:r>
              <a:t>Microprogram control store lebih besar</a:t>
            </a:r>
          </a:p>
          <a:p>
            <a:pPr lvl="1"/>
            <a:r>
              <a:t>Instruksi sederhana ini membutuhkan waktu lebih lama untuk dieksekusi</a:t>
            </a:r>
          </a:p>
          <a:p>
            <a:pPr/>
            <a:r>
              <a:t>CISC adalah solusi yang tidak tepat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Reduced Instruction Set Computer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Dg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komputer memiliki satu set kecil instruksi sederhana dan umum, daripada satu set besar instruksi kompleks dan khusus.</a:t>
            </a:r>
          </a:p>
          <a:p>
            <a:pPr/>
          </a:p>
          <a:p>
            <a:pPr/>
            <a:r>
              <a:t>ARC, Alpha, Am29000, ARM, Atmel AVR, Blackfin, i860, i960, M88000, MIPS, PA-RISC, Power ISA (PowerPC), RISC-V, SuperH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Reduced Instruction Set Computer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Fitur utama</a:t>
            </a:r>
          </a:p>
          <a:p>
            <a:pPr lvl="1"/>
            <a:r>
              <a:t>Jumlah General Purpose Register Banyak</a:t>
            </a:r>
          </a:p>
          <a:p>
            <a:pPr lvl="1"/>
            <a:r>
              <a:t>Atau penggunaan teknologi kompiler untuk mengoptimalkan register</a:t>
            </a:r>
          </a:p>
          <a:p>
            <a:pPr lvl="1"/>
            <a:r>
              <a:t>Set instruksi terbatas dan sederhana</a:t>
            </a:r>
          </a:p>
          <a:p>
            <a:pPr lvl="1"/>
            <a:r>
              <a:t>Menekankan untuk mengoptimalkan instruksi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eYzbXRMAAAAlAAAAEQAAAC0A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BBAEEADAAAABAAAAAAAAAAAAAAAAAAAAAAAAAAHgAAAGgAAAAAAAAAAAAAAAAAAAAAAAAAAAAAABAnAAAQJwAAAAAAAAAAAAAAAAAAAAAAAAAAAAAAAAAAAAAAAAAAAAAUAAAAAAAAAMDA/wAAAAAAZAAAADIAAAAAAAAAZAAAAAAAAAB/f38ACgAAAB8AAABUAAAA////Bf///wEAAAAAAAAAAAAAAAAAAAAAAAAAAAAAAAAAAAAAAAAAAAZJjAJ/f38AlpaWA8zMzADAwP8Af39/AAAAAAAAAAAAAAAAAP///wAAAAAAIQAAABgAAAAUAAAAWA4AAOcJAAC2KQAAhSU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331720" y="1609725"/>
            <a:ext cx="4448810" cy="44894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R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Karakteristik RISC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yKwM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Satu instruksi per siklus</a:t>
            </a:r>
          </a:p>
          <a:p>
            <a:pPr/>
            <a:r>
              <a:t>Register untuk register operasi</a:t>
            </a:r>
          </a:p>
          <a:p>
            <a:pPr/>
            <a:r>
              <a:t>Beberapa mode pengalamatan sederhana</a:t>
            </a:r>
          </a:p>
          <a:p>
            <a:pPr/>
            <a:r>
              <a:t>Beberapa format instruksi sederhana</a:t>
            </a:r>
          </a:p>
          <a:p>
            <a:pPr/>
            <a:r>
              <a:t>Desain bawaan (tidak ada mikrokode)</a:t>
            </a:r>
          </a:p>
          <a:p>
            <a:pPr/>
            <a:r>
              <a:t>Memperbaiki format instruksi</a:t>
            </a:r>
          </a:p>
          <a:p>
            <a:pPr/>
            <a:r>
              <a:t>Lebih banyak waktu kompilasi / usaha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IWWzTE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Filosofi Set Instruksi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Dob8Q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t>Istilah "reduced" dimaksudkan untuk menggambarkan fakta bahwa jumlah pekerjaan yang dilakukan oleh satu instruksi berkurang</a:t>
            </a:r>
          </a:p>
          <a:p>
            <a:pPr algn="just"/>
            <a:r>
              <a:t>Dibandingkan dengan CPU CISC yang mungkin membutuhkan lusinan data siklus memori untuk menjalankan satu instruksi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QE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Complex instruction set computer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t>komputer di mana instruksi tunggal dapat menjalankan beberapa operasi tingkat rendah (seperti beban dari memori, operasi aritmatika, dan penyimpanan memori) atau mampu melakukan operasi multi-langkah atau menangani mode dalam instruksi tunggal.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Format Instruksi RISC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Sebagian besar arsitektur RISC memiliki instruksi panjang tetap (umumnya 32 bit) dan penyandian sederhana, yang menyederhanakan pengambilan, decode, dan masalah logika secara signifikan.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Performa Hardware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t>Untuk setiap tingkat kinerja umum, chip RISC biasanya akan memiliki transistor jauh lebih sedikit yang didedikasikan </a:t>
            </a:r>
          </a:p>
          <a:p>
            <a:pPr algn="just"/>
            <a:r>
              <a:t>Sehingga memungkinkan desainer untuk meningkatkan ukuran set register dan meningkatkan paralelisme internal.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Penggunaan RISC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t>Arsitektur RISC sekarang digunakan di berbagai platform, mulai dari telepon seluler dan komputer tablet hingga beberapa superkomputer tercepat di dunia seperti Summit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QAZw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Arsitektur ARM mendominasi pasar untuk sistem tertanam dengan daya rendah dan biaya rendah. </a:t>
            </a:r>
          </a:p>
          <a:p>
            <a:pPr/>
            <a:r>
              <a:t>Ini digunakan dalam sejumlah sistem seperti kebanyakan sistem berbasis Android, Apple iPhone dan iPad, Microsoft Windows Phone, Nintendo Game Boy Advance, DS, 3DS dan Switch, Raspberry Pi, dll.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Karakteristik Eksekusi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Operasi yang dilakukan</a:t>
            </a:r>
          </a:p>
          <a:p>
            <a:pPr/>
            <a:r>
              <a:t>Operan yang digunakan</a:t>
            </a:r>
          </a:p>
          <a:p>
            <a:pPr/>
            <a:r>
              <a:t>Urutan eksekusi</a:t>
            </a:r>
          </a:p>
          <a:p>
            <a:pPr/>
            <a:r>
              <a:t>Studi telah dilakukan berdasarkan pada program yang ditulis dalam HLL</a:t>
            </a:r>
          </a:p>
          <a:p>
            <a:pPr/>
            <a:r>
              <a:t>Studi dinamis diukur selama pelaksanaan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C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Operasi CISC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• Assignments</a:t>
            </a:r>
          </a:p>
          <a:p>
            <a:pPr lvl="1"/>
            <a:r>
              <a:t>Pergerakan data</a:t>
            </a:r>
          </a:p>
          <a:p>
            <a:pPr/>
            <a:r>
              <a:t>Statemen Kondisi (IF, LOOP)</a:t>
            </a:r>
          </a:p>
          <a:p>
            <a:pPr lvl="1"/>
            <a:r>
              <a:t>Kontrol pengurutan</a:t>
            </a:r>
          </a:p>
          <a:p>
            <a:pPr/>
            <a:r>
              <a:t>Prosedur callback balik sangat waktu mengkonsumsi</a:t>
            </a:r>
          </a:p>
          <a:p>
            <a:pPr/>
            <a:r>
              <a:t>Beberapa instruksi HLL mengarah ke banyak operasi kode mesin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EEAQQ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Operand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U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Terutama variabel skalar lokal</a:t>
            </a:r>
          </a:p>
          <a:p>
            <a:pPr/>
            <a:r>
              <a:t>Optimalisasi harus berkonsentrasi mengakses variabel lokal</a:t>
            </a:r>
          </a:p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eYzbXRMAAAAlAAAAEQAAAC0AAAAAkAAAAEgAAACQAAAASAAAAAAAAAAAAAAAAAAAAAEAAABQAAAAAAAAAAAA4D8AAAAAAADgPwAAAAAAAOA/AAAAAAAA4D8AAAAAAADgPwAAAAAAAOA/AAAAAAAA4D8AAAAAAADgPwAAAAAAAOA/AAAAAAAA4D8CAAAAjAAAAAAAAAAAAAAA////DP///wgA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VgcAAKr4//8BAAAAf39/AAEAAABkAAAAAAAAABQAAABAHwAAAAAAACYAAAAAAAAAwOD//wAAAAAmAAAAZAAAABYAAABMAAAAAAAAAAAAAAAEAAAAAAAAAAEAAACWlpYKAAAAACgAAAAoAAAAZAAAAGQAAAAAAAAAzMzMAAAAAABQAAAAUAAAAGQAAABkAAAAAAAAAAcAAAA4AAAAAAAAAAAAAAAAAAAA////AAAAAAAAAAAAAAAAAAAAAAAAAAAAAAAAAAAAAABkAAAAZAAAAAAAAAAjAAAABAAAAGQAAAAXAAAAFAAAAAAAAAAAAAAA/38AAP9/AAAAAAAACQAAAAQAAAD/////DAAAABAAAAAAAAAAAAAAAAAAAAAAAAAAHgAAAGgAAAAAAAAAAAAAAAAAAAAAAAAAAAAAABAnAAAQJwAAAAAAAAAAAAAAAAAAAAAAAAAAAAAAAAAAAAAAAAAAAAAUAAAAAAAAAMDA/wAAAAAAZAAAADIAAAAAAAAAZAAAAAAAAAB/f38ACgAAAB8AAABUAAAA////Bf///wEAAAAAAAAAAAAAAAAAAAAAAAAAAAAAAAAAAAAAAAAAAAZJjAJ/f38AlpaWA8zMzADAwP8Af39/AAAAAAAAAAAAAAAAAP///wAAAAAAIQAAABgAAAAUAAAAYwgAAAoTAACsLwAADS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363345" y="3094990"/>
            <a:ext cx="6386195" cy="35782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Prosedur Pemanggilan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Sangat memakan waktu</a:t>
            </a:r>
          </a:p>
          <a:p>
            <a:pPr/>
            <a:r>
              <a:t>Tergantung pada jumlah parameter yang dilewati</a:t>
            </a:r>
          </a:p>
          <a:p>
            <a:pPr/>
            <a:r>
              <a:t>Tergantung pada tingkat bersarang</a:t>
            </a:r>
          </a:p>
          <a:p>
            <a:pPr/>
            <a:r>
              <a:t>Sebagian besar program tidak melakukan banyak panggilan diikuti oleh banyak pengembalian</a:t>
            </a:r>
          </a:p>
          <a:p>
            <a:pPr/>
            <a:r>
              <a:t>Sebagian besar variabel bersifat lokal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Implikasi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Dukungan terbaik diberikan dengan mengoptimalkan fitur yang paling sering digunakan dan paling memakan waktu</a:t>
            </a:r>
          </a:p>
          <a:p>
            <a:pPr/>
            <a:r>
              <a:t>Jumlah register yang besar</a:t>
            </a:r>
          </a:p>
          <a:p>
            <a:pPr lvl="1"/>
            <a:r>
              <a:t>Lakukan referensi</a:t>
            </a:r>
          </a:p>
          <a:p>
            <a:pPr lvl="1"/>
            <a:r>
              <a:t>Desain pipa yang cermat</a:t>
            </a:r>
          </a:p>
          <a:p>
            <a:pPr/>
            <a:r>
              <a:t>Simplified (reduced) instruction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File Large Register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Solusi perangkat lunak</a:t>
            </a:r>
          </a:p>
          <a:p>
            <a:pPr lvl="1"/>
            <a:r>
              <a:t>Membutuhkan kompiler untuk mengalokasikan register</a:t>
            </a:r>
          </a:p>
          <a:p>
            <a:pPr lvl="1"/>
            <a:r>
              <a:t>Mengalokasikan berdasarkan variabel yang paling sering digunakan dalam satu waktu</a:t>
            </a:r>
            <a:endParaRPr sz="3200"/>
          </a:p>
          <a:p>
            <a:pPr lvl="1"/>
            <a:r>
              <a:t>Membutuhkan analisis program yang canggih</a:t>
            </a:r>
          </a:p>
          <a:p>
            <a:pPr/>
            <a:r>
              <a:t>Solusi perangkat keras</a:t>
            </a:r>
          </a:p>
          <a:p>
            <a:pPr lvl="1"/>
            <a:r>
              <a:t>Memiliki lebih banyak register</a:t>
            </a:r>
          </a:p>
          <a:p>
            <a:pPr lvl="1"/>
            <a:r>
              <a:t>Jadi lebih banyak variabel akan terdaftar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eYzbXRMAAAAlAAAAZAAAAA0BAAAAkAAAAEgAAACQAAAASAAAAAAAAAAB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xQEAAGk1AADU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Register untuk Variabel Lokal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eYzbXRMAAAAlAAAAZAAAAA0BAAAAkAAAAEgAAACQAAAASAAAAAAAAAAAAAAAAAAAAAEAAABQAAAAAAAAAAAA4D8AAAAAAADgPwAAAAAAAOA/AAAAAAAA4D8AAAAAAADgPwAAAAAAAOA/AAAAAAAA4D8AAAAAAADgPwAAAAAAAOA/AAAAAAAA4D8CAAAAjAAAAAEAAAAAAAAA////DP///whQAAAAAAAAAAAAAAAAAAAAAAAAAAAAAAAAAAAAZAAAAAEAAABAAAAAAAAAAAAAAAAAAAAAAAAAAAAAAAAAAAAAAAAAAAAAAAAAAAAAAAAAAAAAAAAAAAAAAAAAAAAAAAAAAAAAAAAAAAAAAAAAAAAAAAAAAAAAAAAAAAAAFAAAADwAAAAAAAAAAAAAAAZJjAkUAAAAAQAAABQAAAAUAAAAFAAAAAEAAAAAAAAAZAAAAGQAAAAAAAAAZAAAAGQAAAAVAAAAYAAAAAAAAAAAAAAADw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F////AQAAAAAAAAAAAAAAAAAAAAAAAAAAAAAAAAAAAAAAAAAABkmMAn9/fwCWlpYDzMzMAMDA/wB/f38AAAAAAAAAAAAAAAAAAAAAAAAAAAAhAAAAGAAAABQAAACmAgAAtQkAAGk1AACFJQ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Simpan variabel skalar lokal di register</a:t>
            </a:r>
          </a:p>
          <a:p>
            <a:pPr/>
            <a:r>
              <a:t>Mengurangi akses memori</a:t>
            </a:r>
          </a:p>
          <a:p>
            <a:pPr/>
            <a:r>
              <a:t>Setiap prosedur (fungsi) panggilan mengubah lokalitas</a:t>
            </a:r>
          </a:p>
          <a:p>
            <a:pPr/>
            <a:r>
              <a:t>Parameter harus diberikan</a:t>
            </a:r>
          </a:p>
          <a:p>
            <a:pPr/>
            <a:r>
              <a:t>Hasil harus dikembalikan</a:t>
            </a:r>
          </a:p>
          <a:p>
            <a:pPr/>
            <a:r>
              <a:t>Variabel dari program panggilan harus pulih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6498C"/>
      </a:dk1>
      <a:lt1>
        <a:srgbClr val="FFFFFF"/>
      </a:lt1>
      <a:dk2>
        <a:srgbClr val="06498C"/>
      </a:dk2>
      <a:lt2>
        <a:srgbClr val="969696"/>
      </a:lt2>
      <a:accent1>
        <a:srgbClr val="FFFFFF"/>
      </a:accent1>
      <a:accent2>
        <a:srgbClr val="8DC6FF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66CC"/>
      </a:hlink>
      <a:folHlink>
        <a:srgbClr val="00A8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4B3523"/>
        </a:dk1>
        <a:lt1>
          <a:srgbClr val="FFFFD9"/>
        </a:lt1>
        <a:dk2>
          <a:srgbClr val="4B3523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569CA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6498C"/>
        </a:dk1>
        <a:lt1>
          <a:srgbClr val="FFFFFF"/>
        </a:lt1>
        <a:dk2>
          <a:srgbClr val="06498C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6498C"/>
    </a:dk1>
    <a:lt1>
      <a:srgbClr val="FFFFFF"/>
    </a:lt1>
    <a:dk2>
      <a:srgbClr val="06498C"/>
    </a:dk2>
    <a:lt2>
      <a:srgbClr val="969696"/>
    </a:lt2>
    <a:accent1>
      <a:srgbClr val="FFFFFF"/>
    </a:accent1>
    <a:accent2>
      <a:srgbClr val="8DC6FF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66CC"/>
    </a:hlink>
    <a:folHlink>
      <a:srgbClr val="00A8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2019-11-23T02:08:24Z</dcterms:created>
  <dcterms:modified xsi:type="dcterms:W3CDTF">2019-11-25T08:10:33Z</dcterms:modified>
</cp:coreProperties>
</file>