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64" r:id="rId22"/>
    <p:sldId id="265" r:id="rId23"/>
    <p:sldId id="274" r:id="rId24"/>
    <p:sldId id="275" r:id="rId25"/>
    <p:sldId id="276" r:id="rId26"/>
    <p:sldId id="266" r:id="rId27"/>
    <p:sldId id="277" r:id="rId28"/>
  </p:sldIdLst>
  <p:sldSz cx="9144000" cy="6858000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574483414" val="970" rev64="64" revOS="3"/>
      <pr:smFileRevision xmlns:pr="smNativeData" dt="1574483414" val="101"/>
      <pr:guideOptions xmlns:pr="smNativeData" dt="1574483414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60" d="100"/>
          <a:sy n="60" d="100"/>
        </p:scale>
        <p:origin x="1429" y="211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7" d="100"/>
        <a:sy n="17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1429" y="211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Gg0AAAg0AAAmFgAAAAAAACYAAAAIAAAAAQAAAAAAAAA=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6BcAANAvAACwIgAAAAAAACYAAAAIAAAAAQ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/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C879BFC-B2D1-D26D-9F3F-4438D5716911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1309BFC-B28C-656D-C288-4438D5C63411}" type="slidenum">
              <a:t>{Nr.}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5VCg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EAAAACYAAAAIAAAAAoAAAAAAAAA="/>
              </a:ext>
            </a:extLst>
          </p:cNvSpPr>
          <p:nvPr>
            <p:ph idx="1"/>
          </p:nvPr>
        </p:nvSpPr>
        <p:spPr/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303E9D5-9BCE-561F-80BB-6D4AA7F57638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12EC9E3-ADCC-7B3F-8296-5B6A87D8740E}" type="slidenum">
              <a:t>{Nr.}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YC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IKAAAsAEAAHA1AACwJQAAEAAAACYAAAAIAAAAgw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sAEAANgnAACwJQAAEAAAACYAAAAIAAAAA4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15328EB-A58C-06DE-C2EB-538B66A53406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U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jEIw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CF9A969-2781-AC5F-CF41-D10AE70F3984}" type="slidenum">
              <a:t>{Nr.}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dm19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EAAAACYAAAAIAAAAAI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334ADA11-5FDE-1F2C-90F2-A97994BC66FC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34043A3E-70D9-51CC-97BC-869974F261D3}" type="slidenum">
              <a:t>{Nr.}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8z4g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yBAAAHBsAAEI0AAB9IwAAEAAAACYAAAAIAAAAgQ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yBAAA4REAAEI0AAAcGwAAEAAAACYAAAAIAAAAgQ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4AB9636C-22A7-EC95-E901-D4C02D4F1F81}" type="datetime1">
              <a:t>{Date/Time}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DECB69F-D1F0-B940-BE54-2715F81A4872}" type="slidenum">
              <a:t>{Nr.}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2AkAAKgbAACwJQAAEAAAACYAAAAIAAAAAYAAAAAAAAA="/>
              </a:ext>
            </a:extLst>
          </p:cNvSpPr>
          <p:nvPr>
            <p:ph sz="half"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YHAAA2AkAAHA1AACwJQAAAAAAACYAAAAIAAAAAYAAAAAAAAA="/>
              </a:ext>
            </a:extLst>
          </p:cNvSpPr>
          <p:nvPr>
            <p:ph sz="half"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459B7C78-36A8-CE8A-E623-C0DF326D1095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DE5F6D7-99C0-B000-8E5D-6F55B813783A}" type="slidenum">
              <a:t>{Nr.}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val="SMDATA_13_1rXYX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cQkAAKobAABhDQAAEAAAACYAAAAIAAAAgQ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Cj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YQ0AAKobAACwJQAAAAAAACYAAAAIAAAAAYAAAAAAAAA="/>
              </a:ext>
            </a:extLst>
          </p:cNvSpPr>
          <p:nvPr>
            <p:ph sz="half"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1rXYX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HAAAcQkAAHA1AABhDQAAAAAAACYAAAAIAAAAgQ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E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WHAAAYQ0AAHA1AACwJQAAAAAAACYAAAAIAAAAAYAAAAAAAAA="/>
              </a:ext>
            </a:extLst>
          </p:cNvSpPr>
          <p:nvPr>
            <p:ph sz="half"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16D279CF-81FB-878F-B56A-77DA37244322}" type="datetime1">
              <a:t>{Date/Time}</a:t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DxNw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59143D4-9AF8-C4B5-B629-6CE00D674039}" type="slidenum">
              <a:t>{Nr.}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cH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gC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40C4F533-7DAD-9103-E37C-8B56BB3215DE}" type="datetime1">
              <a:t>{Date/Time}</a:t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AF77B5B-1597-A28D-D94F-E3D835012FB6}" type="slidenum">
              <a:t>{Nr.}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0555EC41-0FE8-001A-A6ED-F94FA2A350AC}" type="datetime1">
              <a:t>{Date/Time}</a:t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oN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4G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BDBCE71-3FF6-8E38-B863-C96D802D4E9C}" type="slidenum">
              <a:t>{Nr.}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rgEAAFIVAADUCAAAEAAAACYAAAAIAAAAgQ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ALw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DQAgAA1AgAAFIVAACwJQAAAAAAACYAAAAIAAAAAQAAAAAAAAA="/>
              </a:ext>
            </a:extLst>
          </p:cNvSpPr>
          <p:nvPr>
            <p:ph sz="half"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6B3D0D07-4986-68FB-C885-BFAE43CB3EEA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662E7F91-DF8B-7B89-C596-29DC31D8337C}" type="slidenum">
              <a:t>{Nr.}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GCwAAiB0AAMYsAAAEIQAAEAAAACYAAAAIAAAAgQ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4B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GCwAABCEAAMYsAAD4JQAAAAAAACYAAAAIAAAAAQAAAAAAAAA="/>
              </a:ext>
            </a:extLst>
          </p:cNvSpPr>
          <p:nvPr>
            <p:ph sz="half"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/>
            <a:fld id="{28161FD6-98C5-43E9-8BAE-6EBC51E07D3B}" type="datetime1">
              <a:t>{Date/Time}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/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7B6A6895-DB96-3F9E-D8D2-2DCB269C2E78}" type="slidenum">
              <a:t>{Nr.}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Yellow dots">
    <p:bg>
      <p:bgPr>
        <a:blipFill>
          <a:blip r:embed="rId1"/>
          <a:srcRect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Bereich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Bdm19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EAAAACYAAAAIAAAA//////////8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TextPlatzhalterBereich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EAAAACYAAAAIAAAA//////////8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ZeitstempelBereich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ZiYAAKgRAAB/KQAAEAAAACYAAAAIAAAA//////////8="/>
              </a:ext>
            </a:extLst>
          </p:cNvSpPr>
          <p:nvPr>
            <p:ph type="dt" idx="2"/>
          </p:nvPr>
        </p:nvSpPr>
        <p:spPr>
          <a:xfrm>
            <a:off x="430530" y="6242050"/>
            <a:ext cx="2439670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/>
            <a:fld id="{65E0EE3D-7388-B518-C658-854DA01630D0}" type="datetime1">
              <a:t/>
            </a:fld>
          </a:p>
        </p:txBody>
      </p:sp>
      <p:sp>
        <p:nvSpPr>
          <p:cNvPr id="5" name="FußzeilenBereich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+FAAAZiYAAMEjAAB/KQAAEAAAACYAAAAIAAAA//////////8="/>
              </a:ext>
            </a:extLst>
          </p:cNvSpPr>
          <p:nvPr>
            <p:ph type="ftr" idx="3"/>
          </p:nvPr>
        </p:nvSpPr>
        <p:spPr>
          <a:xfrm>
            <a:off x="33718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/>
            <a:r>
              <a:t/>
            </a:r>
          </a:p>
        </p:txBody>
      </p:sp>
      <p:sp>
        <p:nvSpPr>
          <p:cNvPr id="6" name="FoliennummerBereich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mJgAAZiYAAGk1AAB/KQAAEAAAACYAAAAIAAAA//////////8="/>
              </a:ext>
            </a:extLst>
          </p:cNvSpPr>
          <p:nvPr>
            <p:ph type="sldNum" idx="4"/>
          </p:nvPr>
        </p:nvSpPr>
        <p:spPr>
          <a:xfrm>
            <a:off x="6242050" y="6242050"/>
            <a:ext cx="2440305" cy="5035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/>
            <a:fld id="{7E268936-7893-737F-DD9E-8E2AC7D02BDB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</p:body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4BAAAGg0AAAg0AAAmFgAAAAAAACYAAAAIAAAAAAAAAAAAAAA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/>
            <a:r>
              <a:t>Manajemen Proyek TI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BwCAAA6BcAANAvAACwIgAAAAAAACYAAAAIAAAAAAAAAAAAAAA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  <a:r>
              <a:t>Pertemuan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4uLi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Pencarian Staff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Menentukan Keterampilan yang Dibutuhkan</a:t>
            </a:r>
          </a:p>
          <a:p>
            <a:pPr lvl="1" algn="just"/>
            <a:r>
              <a:t>Pertimbangan utama dari rencana penempatan staf untuk manajemen proyek adalah untuk menentukan keahlian khusus yang diperlukan untuk menyelesaikan hasil proyek.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Keterampilan Inventarisasi </a:t>
            </a:r>
          </a:p>
          <a:p>
            <a:pPr lvl="1" algn="just"/>
            <a:r>
              <a:t>Melakukan inventarisasi keterampilan berdasarkan pengetahuan, keterampilan, dan kemampuan sumber daya manusia organisasi dan mencocokkannya dengan keterampilan yang diperlukan.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Rekonsiliasi</a:t>
            </a:r>
          </a:p>
          <a:p>
            <a:pPr lvl="1" algn="just"/>
            <a:r>
              <a:t>Langkah selanjutnya dalam mengembangkan rencana kepegawaian untuk manajemen proyek termasuk merekonsiliasi keterampilan yang diperlukan dengan keterampilan yang ada.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Kalkulasi Kebutuhan Staff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Menghitung kebutuhan kepegawaian adalah bagian dari perencanaan sumber daya manusia, proses menganalisis dan mengidentifikasi kesenjangan dan surplus kepegawaian.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Cj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Aturan Jempol</a:t>
            </a:r>
          </a:p>
          <a:p>
            <a:pPr lvl="1" algn="just"/>
            <a:r>
              <a:t>Menghitung kebutuhan staf didasarkan pada struktur organisasi umum.</a:t>
            </a:r>
          </a:p>
          <a:p>
            <a:pPr algn="just"/>
            <a:r>
              <a:t>Metode Delphi</a:t>
            </a:r>
          </a:p>
          <a:p>
            <a:pPr lvl="1" algn="just"/>
            <a:r>
              <a:t>Peramalan sumber daya manusia yang menggunakan input dari sekelompok ahli untuk menganalisis sejarah kepegawaian dan perencanaan kepegawaian.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4uLi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Rasio</a:t>
            </a:r>
          </a:p>
          <a:p>
            <a:pPr lvl="1" algn="just"/>
            <a:r>
              <a:rPr sz="3200"/>
              <a:t>Dua metode rasio yang berbeda digunakan dalam perkiraan sumber daya manusia: rasio staf dan rasio produktivitas. </a:t>
            </a:r>
            <a:endParaRPr sz="3200"/>
          </a:p>
          <a:p>
            <a:pPr algn="just">
              <a:defRPr sz="3200"/>
            </a:pPr>
            <a:r>
              <a:t>Analisis Regresi Statistik</a:t>
            </a:r>
          </a:p>
          <a:p>
            <a:pPr lvl="1" algn="just">
              <a:defRPr sz="3200"/>
            </a:pPr>
            <a:r>
              <a:t>Analisis regresi statistik membandingkan hubungan dalam data historis untuk memperkirakan kebutuhan staf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1rXYX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swAAAEEFAACONwAA8CQ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" y="854075"/>
            <a:ext cx="8917305" cy="51504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JwH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Peralatan dan Perlengkapan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Sumber daya ini berupa peralatan atau perlengkapan yang dapat membantu dalam pengerjaan proyek</a:t>
            </a:r>
          </a:p>
          <a:p>
            <a:pPr algn="just"/>
            <a:r>
              <a:t>Seringkali alat dan peralatan akan digunakan pada banyak proyek sehingga dapat meminimalisir biaya yang dikeluarkan untuk setiap proyek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4uLi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Peralatan yang dapat digunakan untuk proyek TI dapat berupa:</a:t>
            </a:r>
          </a:p>
          <a:p>
            <a:pPr lvl="1"/>
            <a:r>
              <a:t>Komputer</a:t>
            </a:r>
          </a:p>
          <a:p>
            <a:pPr lvl="1"/>
            <a:r>
              <a:t>Laptop</a:t>
            </a:r>
          </a:p>
          <a:p>
            <a:pPr lvl="1"/>
            <a:r>
              <a:t>Printer</a:t>
            </a:r>
          </a:p>
          <a:p>
            <a:pPr lvl="1"/>
            <a:r>
              <a:t>HDD/Penyimpanan Lainnya</a:t>
            </a:r>
          </a:p>
          <a:p>
            <a:p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Menentukan Peralatan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Nilai realitas proyek</a:t>
            </a:r>
          </a:p>
          <a:p>
            <a:pPr lvl="1"/>
            <a:r>
              <a:t>Apakah ingin meningkatkan produktivitas?</a:t>
            </a:r>
          </a:p>
          <a:p>
            <a:pPr lvl="1"/>
            <a:r>
              <a:t>Akankah peralatan baru ini membuat  lebih sukses?</a:t>
            </a:r>
          </a:p>
          <a:p>
            <a:pPr lvl="1"/>
            <a:r>
              <a:t>Apakah ini akan membantu Anda tetap di depan para pesaing Anda?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uODg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Sumber Daya Proyek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QuODg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Sumber daya proyek adalah orang, modal, dan / atau barang material yang diperlukan untuk keberhasilan pelaksanaan dan penyelesaian suatu proyek.</a:t>
            </a:r>
          </a:p>
          <a:p>
            <a:pPr/>
          </a:p>
          <a:p>
            <a:pPr/>
            <a:r>
              <a:t>Sumber daya proyek adalah apa yang diperlukan untuk menyelesaikan pekerjaan. Mereka dapat berbeda tergantung pada jenis proyek dan departemen yang terlibat.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Dapatkan sudut pandang eksternal</a:t>
            </a:r>
          </a:p>
          <a:p>
            <a:pPr lvl="1" algn="just"/>
            <a:r>
              <a:t>Bergantung pada skala proyek, mungkin ada baiknya bekerja sama dengan konsultan eksternal yang dapat memaksimalkan pembelian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Putuskan apakah ingin membeli atau menyewa peralatan</a:t>
            </a:r>
          </a:p>
          <a:p>
            <a:pPr lvl="1" algn="just"/>
            <a:r>
              <a:t>Pembelian memungkinkan untuk memiliki peralatan segera setelah transaksi selesai. </a:t>
            </a:r>
          </a:p>
          <a:p>
            <a:pPr algn="just"/>
            <a:r>
              <a:t>Pikirkan keamanan terlebih dahulu</a:t>
            </a:r>
          </a:p>
          <a:p>
            <a:pPr lvl="1" algn="just"/>
            <a:r>
              <a:t>Lingkungan kerja yang sehat dan aman bisa lebih produktif, dan aturan ini juga berlaku untuk pembelian peralatan.</a:t>
            </a:r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1rXYX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CAP3/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nCgAAMQfAABAOAAAMCo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601460" y="5163820"/>
            <a:ext cx="2542540" cy="16941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Bahan &amp; Persediaan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Sumber daya ini jenis ini umumnya untuk TI dapat berupa konsumsi atau lain-lain yang sekiranya dapat membantu proyek</a:t>
            </a:r>
          </a:p>
          <a:p>
            <a:pPr lvl="1"/>
            <a:r>
              <a:t>ATK</a:t>
            </a:r>
          </a:p>
          <a:p>
            <a:pPr lvl="1"/>
            <a:r>
              <a:t>Bensin</a:t>
            </a:r>
          </a:p>
          <a:p>
            <a:pPr lvl="1"/>
            <a:r>
              <a:t>Konsumsi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Ilustrasi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</a:p>
        </p:txBody>
      </p:sp>
      <p:pic>
        <p:nvPicPr>
          <p:cNvPr id="4" name="Picture1"/>
          <p:cNvPicPr>
            <a:picLocks noChangeAspect="1"/>
            <a:extLst>
              <a:ext uri="smNativeData">
                <pr:smNativeData xmlns:pr="smNativeData" val="SMDATA_15_1rXYXRMAAAAlAAAAEQAAAC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u+DjBf///wEAAAAAAAAAAAAAAAAAAAAAAAAAAAAAAAAAAAAAAAAAAAAAAAJ/f38AgICAA8zMzADAwP8Af39/AAAAAAAAAAAAAAAAAP///wAAAAAAIQAAABgAAAAUAAAAgwQAANUJAAC+MwAAMCo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598295"/>
            <a:ext cx="7677785" cy="52597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4uLi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Misalnya, menurut Gartner, sumber daya proyek yang terkait dengan arsitektur TI dapat mencakup:</a:t>
            </a:r>
          </a:p>
          <a:p>
            <a:pPr lvl="1"/>
            <a:r>
              <a:rPr b="1"/>
              <a:t>peralatan, </a:t>
            </a:r>
            <a:endParaRPr b="1"/>
          </a:p>
          <a:p>
            <a:pPr lvl="1"/>
            <a:r>
              <a:rPr b="1"/>
              <a:t>perangkat lunak, </a:t>
            </a:r>
            <a:endParaRPr b="1"/>
          </a:p>
          <a:p>
            <a:pPr lvl="1"/>
            <a:r>
              <a:rPr b="1"/>
              <a:t>komunikasi, </a:t>
            </a:r>
            <a:endParaRPr b="1"/>
          </a:p>
          <a:p>
            <a:pPr lvl="1"/>
            <a:r>
              <a:rPr b="1"/>
              <a:t>metodologi pengembangan, </a:t>
            </a:r>
            <a:endParaRPr b="1"/>
          </a:p>
          <a:p>
            <a:pPr lvl="1"/>
            <a:r>
              <a:rPr b="1"/>
              <a:t>alat pemodelan, dan </a:t>
            </a:r>
            <a:endParaRPr b="1"/>
          </a:p>
          <a:p>
            <a:pPr lvl="1"/>
            <a:r>
              <a:rPr b="1"/>
              <a:t>struktur organisasi</a:t>
            </a:r>
            <a: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Mengapa Sumber Daya?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Kekurangan sumber daya yang diperlukan kemungkinan besar akan menghentikan kemajuan dan menyebabkan proyek berjalan tidak sesuai jadwal. </a:t>
            </a:r>
          </a:p>
          <a:p>
            <a:pPr algn="just"/>
            <a:r>
              <a:t>Jika sumber daya adalah ruang sewa atau peralatan unik, Anda mungkin harus menunggu berbulan-bulan sebelum ruang tersebut tersedia lagi atau peralatan dapat dikirim.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BJhwY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Ketersediaan sumber daya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4uLi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Jelas, sumber daya proyek sangat penting untuk keberhasilan, tetapi apakah pernah ada jaminan semua orang, peralatan, dan modal akan tersedia dalam jumlah yang tepat dan pada waktu yang tepat?</a:t>
            </a:r>
          </a:p>
          <a:p>
            <a:pPr algn="just"/>
            <a:r>
              <a:t>Memikirkan jauh-jauh apa yang dibutuhkan dapat membantu mengatasi hal 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LBIbwo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Tipe Sumber Daya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4uLi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Memperkirakan sumber daya tugas adalah langkah integral dalam perencanaan proyek. </a:t>
            </a:r>
          </a:p>
          <a:p>
            <a:pPr algn="just"/>
            <a:r>
              <a:t>Itu juga merupakan salah satu aspek paling mendasar dari manajemen proyek, salah satu langkah yang digunakan manajer proyek setiap hari.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CAIwM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rPr sz="3200">
                <a:solidFill>
                  <a:schemeClr val="tx1"/>
                </a:solidFill>
              </a:rPr>
              <a:t>Tenaga kerja</a:t>
            </a:r>
            <a:endParaRPr sz="3200">
              <a:solidFill>
                <a:schemeClr val="tx1"/>
              </a:solidFill>
            </a:endParaRP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Perekrutan pekerja disesuaikan dengan bidang-bidangnya</a:t>
            </a:r>
          </a:p>
          <a:p>
            <a:pPr algn="just"/>
            <a:r>
              <a:t>Tenaga kerja biasanya digaji dalam hitungan jam, tetapi dapat naik hingga bertahun-tahun untuk proyek besar.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/>
            <a:r>
              <a:t>Dalam dunia TI tenaga kerja yang biasanya dibutuhkan dapat berupa:</a:t>
            </a:r>
          </a:p>
          <a:p>
            <a:pPr lvl="1"/>
            <a:r>
              <a:t>Programmer</a:t>
            </a:r>
          </a:p>
          <a:p>
            <a:pPr lvl="1"/>
            <a:r>
              <a:t>Desainer</a:t>
            </a:r>
          </a:p>
          <a:p>
            <a:pPr lvl="1"/>
            <a:r>
              <a:t>Data Analis</a:t>
            </a:r>
          </a:p>
          <a:p>
            <a:pPr lvl="1"/>
            <a:r>
              <a:t>Penguji Software</a:t>
            </a:r>
          </a:p>
          <a:p>
            <a:pPr lvl="1"/>
            <a:r>
              <a:t>DLL</a:t>
            </a:r>
          </a:p>
          <a:p>
            <a:pPr lvl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rXYXR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4uLi4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xQEAAGk1AADUCAAAAAAAACYAAAAIAAAAAQAAAAAAAAA="/>
              </a:ext>
            </a:extLst>
          </p:cNvSpPr>
          <p:nvPr>
            <p:ph type="title"/>
          </p:nvPr>
        </p:nvSpPr>
        <p:spPr>
          <a:xfrm>
            <a:off x="430530" y="287655"/>
            <a:ext cx="8251825" cy="1147445"/>
          </a:xfrm>
        </p:spPr>
        <p:txBody>
          <a:bodyPr/>
          <a:lstStyle/>
          <a:p>
            <a:pPr/>
            <a:r>
              <a:t>Cont’d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rXYXR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CmAgAAtQkAAGk1AACFJQAAAAAAACYAAAAIAAAAAQAAAAAAAAA="/>
              </a:ext>
            </a:extLst>
          </p:cNvSpPr>
          <p:nvPr>
            <p:ph type="body" idx="1"/>
          </p:nvPr>
        </p:nvSpPr>
        <p:spPr>
          <a:xfrm>
            <a:off x="430530" y="1577975"/>
            <a:ext cx="8251825" cy="4521200"/>
          </a:xfrm>
        </p:spPr>
        <p:txBody>
          <a:bodyPr/>
          <a:lstStyle/>
          <a:p>
            <a:pPr algn="just"/>
            <a:r>
              <a:t>Istilah staf proyek mengacu pada orang-orang dalam tim proyek yang memiliki peran atau fungsi tertentu dan tugas yang ditugaskan. </a:t>
            </a:r>
          </a:p>
          <a:p>
            <a:pPr algn="just"/>
            <a:r>
              <a:t>Dalam manajemen proyek, staf proyek masih sering disebut sebagai sumber daya,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maulana</cp:lastModifiedBy>
  <cp:revision>0</cp:revision>
  <dcterms:created xsi:type="dcterms:W3CDTF">2019-11-23T03:06:03Z</dcterms:created>
  <dcterms:modified xsi:type="dcterms:W3CDTF">2019-11-23T04:30:14Z</dcterms:modified>
</cp:coreProperties>
</file>