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77" r:id="rId11"/>
    <p:sldId id="278" r:id="rId12"/>
    <p:sldId id="279" r:id="rId13"/>
    <p:sldId id="280" r:id="rId14"/>
    <p:sldId id="260" r:id="rId15"/>
    <p:sldId id="261" r:id="rId16"/>
    <p:sldId id="262" r:id="rId17"/>
    <p:sldId id="263" r:id="rId18"/>
    <p:sldId id="264" r:id="rId19"/>
    <p:sldId id="281" r:id="rId20"/>
    <p:sldId id="267" r:id="rId21"/>
    <p:sldId id="266" r:id="rId22"/>
    <p:sldId id="268" r:id="rId23"/>
    <p:sldId id="269" r:id="rId24"/>
    <p:sldId id="270" r:id="rId25"/>
    <p:sldId id="271" r:id="rId26"/>
    <p:sldId id="272" r:id="rId27"/>
    <p:sldId id="265" r:id="rId28"/>
    <p:sldId id="273" r:id="rId29"/>
    <p:sldId id="274" r:id="rId30"/>
    <p:sldId id="275" r:id="rId31"/>
    <p:sldId id="276" r:id="rId32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72143462" val="970" rev64="64" revOS="3"/>
      <pr:smFileRevision xmlns:pr="smNativeData" dt="1572143462" val="101"/>
      <pr:guideOptions xmlns:pr="smNativeData" dt="1572143462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53" d="100"/>
          <a:sy n="53" d="100"/>
        </p:scale>
        <p:origin x="1936" y="202"/>
      </p:cViewPr>
      <p:guideLst x="0" y="0">
        <p:guide orient="horz" pos="2160"/>
        <p:guide pos="2880"/>
      </p:guideLst>
    </p:cSldViewPr>
  </p:slideViewPr>
  <p:outlineViewPr>
    <p:cViewPr>
      <p:scale>
        <a:sx n="303" d="100"/>
        <a:sy n="30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53" d="100"/>
          <a:sy n="53" d="100"/>
        </p:scale>
        <p:origin x="1936" y="202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AAAAACYAAAAIAAAA//////////8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/>
            <a:r>
              <a:t/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AAAAADAqAADQAgAAAAAAACYAAAAIAAAA//////////8="/>
              </a:ext>
            </a:extLst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/>
            <a:fld id="{52CD4132-7CBF-98B7-F175-8AE20F3B07DF}" type="datetime1">
              <a:t/>
            </a:fld>
          </a:p>
        </p:txBody>
      </p:sp>
      <p:sp>
        <p:nvSpPr>
          <p:cNvPr id="4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/////8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wz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/////8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cDUAAEgSAABAOAAAAAAAACYAAAAIAAAA//////////8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cDUAADAqAABAOAAAAAAAACYAAAAIAAAA//////////8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/>
            <a:fld id="{28AFB08C-C2C5-FA46-8B17-3413FE597D61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Gambar Manual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KBMnb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JqZmZ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KBMnb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JqZmZ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KBMnb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JqZmZ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KBMnb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JqZmZ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Placehold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Sg0AAMImAAAmFgAAEAAAACYAAAAIAAAAffD///////8="/>
              </a:ext>
            </a:extLst>
          </p:cNvSpPr>
          <p:nvPr>
            <p:ph type="ctrTitle"/>
          </p:nvPr>
        </p:nvSpPr>
        <p:spPr>
          <a:xfrm>
            <a:off x="635" y="2160270"/>
            <a:ext cx="6299835" cy="1440180"/>
          </a:xfrm>
          <a:solidFill>
            <a:schemeClr val="accent3"/>
          </a:solidFill>
          <a:ln>
            <a:noFill/>
          </a:ln>
          <a:effectLst>
            <a:outerShdw blurRad="127000" dist="125724" dir="2700000" sx="80000" sy="80000" algn="br">
              <a:schemeClr val="bg2">
                <a:alpha val="40000"/>
              </a:schemeClr>
            </a:outerShdw>
          </a:effectLst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marL="0" marR="0" indent="0" algn="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 b="0" i="0" u="none" strike="noStrike" kern="1" spc="0" baseline="0">
                <a:solidFill>
                  <a:schemeClr val="tx2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 algn="r"/>
            <a:r>
              <a:t>Click to edit Master title style</a:t>
            </a:r>
          </a:p>
        </p:txBody>
      </p:sp>
      <p:sp>
        <p:nvSpPr>
          <p:cNvPr id="3" name="SubtitlePlacehold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/AH8KAAAAACgAAAAoAAAAZAAAAGQAAAAAAAAAzMzMAAAAAABQAAAAUAAAAGQAAABkAAAAAAAAABcAAAAUAAAAAAAAAAAAAAD/fwAA/38AAAAAAAAJAAAABAAAACAV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QCAAAQhcAAMUmAAAaIgAAEAAAACYAAAAIAAAAffD///////8="/>
              </a:ext>
            </a:extLst>
          </p:cNvSpPr>
          <p:nvPr>
            <p:ph type="subTitle" idx="1"/>
          </p:nvPr>
        </p:nvSpPr>
        <p:spPr>
          <a:xfrm>
            <a:off x="1351280" y="3780790"/>
            <a:ext cx="4951095" cy="176276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marL="0" marR="0" indent="0" algn="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 marL="381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762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143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1524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</a:lstStyle>
          <a:p>
            <a:pPr algn="r"/>
            <a:r>
              <a:t>Click to edit Master subtitle style</a:t>
            </a:r>
          </a:p>
        </p:txBody>
      </p:sp>
      <p:sp>
        <p:nvSpPr>
          <p:cNvPr id="4" name="Rechteck1"/>
          <p:cNvSpPr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AAAAAAAAAAP///wkAAAAAAQAAAAAAAAAAAAAAAAAAAAAAAAAAAAAAZAAAAGQAAAAAAAAAZAAAAGQAAAAVAAAAYAAAAAAAAAAAAAAAEAAAACADAAAAAAAAAAAAAAEAAACgMgAAAAAAAAAAAAABAAAAf39/AAEAAABkAAAAAAAAABQAAABAHwAAAAAAACYAAAAAAAAAwOD//wAAAAAmAAAAZAAAABYAAABMAAAAAQAAAAAAAAAGAAAAAAAAAAEAAAB/AH8KPAAAAIwAAACMAAAAUAAAAFAAAAAAAAAAzMzMAAAAAABQAAAAUAAAAGQAAABkAAAAAAAAABcAAAAUAAAAAAAAAAAAAAD/fwAA/38AAAAAAAAJAAAABAAAAEoNAAAMAAAAEAAAAAAAAAAAAAAAAAAAAAAAAAAeAAAAaAAAAAAAAAAAAAAAAAAAAAAAAAAAAAAAECcAABAnAAAAAAAAAAAAAAAAAAAAAAAAAAAAAAAAAAAAAAAAAAAAAMgAAAAAAAAAwMD/AAAAAABkAAAAMgAAAAAAAABkAAAAAAAAAH9/fwAKAAAAHwAAAFQAAABmZmYFfwAAAQAAAAAAAAAAAAAAAAAAAAAAAAAAAAAAAAAAAAAAAAAA////An9/fwB/AH8DzMzMAMDA/wB/f38AAAAAAAAAAAAAAAAAAAAAAAAAAAAhAAAAGAAAABQAAABrKQAASw0AAE04AAAnFgAAEAAAACYAAAAIAAAA//////////8="/>
              </a:ext>
            </a:extLst>
          </p:cNvSpPr>
          <p:nvPr/>
        </p:nvSpPr>
        <p:spPr>
          <a:xfrm>
            <a:off x="6732905" y="2160905"/>
            <a:ext cx="2419350" cy="14401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0" dist="125724" dir="2700000" sx="80000" sy="80000" algn="bl">
              <a:schemeClr val="bg2">
                <a:alpha val="40000"/>
              </a:schemeClr>
            </a:outerShdw>
          </a:effectLst>
        </p:spPr>
        <p:txBody>
          <a:bodyPr vert="horz" wrap="square" numCol="1" spcCol="215900" anchor="t"/>
          <a:lstStyle/>
          <a:p>
            <a:pPr/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cHBwc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fHD///////8="/>
              </a:ext>
            </a:extLst>
          </p:cNvSpPr>
          <p:nvPr>
            <p:ph type="dt" idx="2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24E93BED-A3C9-BCCD-8751-5598751F7100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BJsw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fHD///////8="/>
              </a:ext>
            </a:extLst>
          </p:cNvSpPr>
          <p:nvPr>
            <p:ph type="ftr" idx="3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fHD///////8="/>
              </a:ext>
            </a:extLst>
          </p:cNvSpPr>
          <p:nvPr>
            <p:ph type="sldNum" idx="4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778E782C-629A-DB8E-D436-94DB367822C1}" type="slidenum">
              <a:t>{Nr.}</a:t>
            </a:fld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Q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Ag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450DE39-7789-0528-C7E8-817D90A631D4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844F7F7-B995-1101-DBFC-4F54B9B22D1A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Q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KhI9QM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Q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57852E3-ADC8-2DA4-86C0-5BF11C8E700E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8186A67-29B5-4D9C-FBA0-DFC924EE0D8A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BJsw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ND///8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296F4FB-B58F-C302-C12E-4357BA603716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78ADD2-9CC6-2D5B-88C0-6A0EE38E7E3F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CAV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EgK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GvgB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D15B2D5-9BB0-4044-FEAD-6D11FCE30838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MAL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zM9P8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ABF01F4-BAD7-EAF7-9907-4CA24F496F19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P9/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2AkAAKgbAACwJQAAEAAAACYAAAAIAAAAAQAAAAAAAAA=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YHAAA2AkAAHA1AACwJQAAEAAAACYAAAAIAAAAAQAAAAAAAAA=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FC42903-4DB2-91DF-FC7C-BB8A67320AEE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//AI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3480EC1-8FDE-1DF8-90F0-79AD40BE662C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NAg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QAykk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GgE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0AAKobAACwJQAAEAAAACYAAAAIAAAAAQAAAAAAAAA="/>
              </a:ext>
            </a:extLst>
          </p:cNvSpPr>
          <p:nvPr>
            <p:ph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HAAAcQkAAHA1AABhDQAAE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HAAAYQ0AAHA1AACwJQAAEAAAACYAAAAIAAAAAQAAAAAAAAA="/>
              </a:ext>
            </a:extLst>
          </p:cNvSpPr>
          <p:nvPr>
            <p:ph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1EB0E34-7A8C-BEF8-C253-8CAD401D34D9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EIO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AF96A2-ECE0-FA60-AE17-1A35D859584F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EYAaQ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440A889-C7B9-155E-F7F8-310BE6B60164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C5B760-2ED8-9041-967D-D814F933608D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A45B23D-73E7-1044-A9FD-8511FCB35FD0}" type="datetime1">
              <a:t>{Date/Time}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B830F7-B9C6-EDC6-8800-4F937E4E7E1A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9/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1AgAAFIVAACwJQAAEAAAACYAAAAIAAAAAQAAAAAAAAA=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7A13E9E-D0EA-F4C8-A419-269D70575273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I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I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C22BC6-88C6-97DD-887A-7E8865347E2B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C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L4C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AGCwAABCEAAMYsAAD4JQAAEAAAACYAAAAIAAAAAQAAAAAAAAA="/>
              </a:ext>
            </a:extLst>
          </p:cNvSpPr>
          <p:nvPr>
            <p:ph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EhwpgM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B6FE383-CDB6-3A15-F8D7-3B40AD990E6E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29F11F-519B-7C07-D591-A752BFDF23F2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Orange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Placehold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OAQ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//////////8="/>
              </a:ext>
            </a:extLst>
          </p:cNvSpPr>
          <p:nvPr>
            <p:ph type="title" idx="3"/>
          </p:nvPr>
        </p:nvSpPr>
        <p:spPr>
          <a:xfrm>
            <a:off x="635" y="216535"/>
            <a:ext cx="7308215" cy="115189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127000" dist="125724" dir="2700000" sx="80000" sy="80000" algn="br">
              <a:schemeClr val="bg2">
                <a:alpha val="40000"/>
              </a:schemeClr>
            </a:outerShdw>
          </a:effectLst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Rechteck1"/>
          <p:cNvSpPr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EAAAAAAAAAZmZmDH8AAAgAAAAAAAAAAAAAAAAAAAAAAAAAAAAAAAAAAAAAZAAAAAEAAABAAAAAAAAAAAAAAAAAAAAAAAAAAAAAAAAAAAAAAAAAAAAAAAAAAAAAAAAAAAAAAAAAAAAAAAAAAAAAAAAAAAAAAAAAAAAAAAAAAAAAAAAAAAAAAAAAAAAAFAAAADwAAAAAAAAAAAAAAP///wkAAAAAAQAAAAAAAAAAAAAAAAAAAAAAAAAAAAAAZAAAAGQAAAAAAAAAZAAAAGQAAAAVAAAAYAAAAAAAAAAAAAAAEAAAACADAAAAAAAAAAAAAAEAAACgMgAAAAAAAAAAAAABAAAAf39/AAEAAABkAAAAAAAAABQAAABAHwAAAAAAACYAAAAAAAAAwOD//wAAAAAmAAAAZAAAABYAAABMAAAAAQAAAAAAAAAGAAAAAAAAAAEAAAB/AH8KPAAAAIwAAACMAAAAUAAAAFAAAAAAAAAAzMzMAAAAAABQAAAAUAAAAGQAAABkAAAAAAAAABcAAAAUAAAAAAAAAAAAAAD/fwAA/38AAAAAAAAJAAAABAAAAND///8MAAAAEAAAAAAAAAAAAAAAAAAAAAAAAAAeAAAAaAAAAAAAAAAAAAAAAAAAAAAAAAAAAAAAECcAABAnAAAAAAAAAAAAAAAAAAAAAAAAAAAAAAAAAAAAAAAAAAAAAMgAAAAAAAAAwMD/AAAAAABkAAAAMgAAAAAAAABkAAAAAAAAAH9/fwAKAAAAHwAAAFQAAABmZmYFfwAAAQAAAAAAAAAAAAAAAAAAAAAAAAAAAAAAAAAAAAAAAAAA////An9/fwB/AH8DzMzMAMDA/wB/f38AAAAAAAAAAAAAAAAAAAAAAAAAAAAhAAAAGAAAABQAAAAuLwAAVQEAAEI4AABrCAAAEAAAACYAAAAIAAAA//////////8="/>
              </a:ext>
            </a:extLst>
          </p:cNvSpPr>
          <p:nvPr/>
        </p:nvSpPr>
        <p:spPr>
          <a:xfrm>
            <a:off x="7669530" y="216535"/>
            <a:ext cx="1475740" cy="115189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0" dist="125724" dir="2700000" sx="80000" sy="80000" algn="bl">
              <a:schemeClr val="bg2">
                <a:alpha val="40000"/>
              </a:schemeClr>
            </a:outerShdw>
          </a:effectLst>
        </p:spPr>
        <p:txBody>
          <a:bodyPr vert="horz" wrap="square" numCol="1" spcCol="215900" anchor="t"/>
          <a:lstStyle/>
          <a:p>
            <a:pPr/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zM9P8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biYAANQRAABYKQAAEAAAACYAAAAIAAAA//////////8="/>
              </a:ext>
            </a:extLst>
          </p:cNvSpPr>
          <p:nvPr>
            <p:ph type="dt" sz="quarter"/>
          </p:nvPr>
        </p:nvSpPr>
        <p:spPr>
          <a:xfrm>
            <a:off x="457200" y="6247130"/>
            <a:ext cx="2440940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4FE3881B-55A2-B67E-EC5B-A32BC6151AF6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CWFAAAbiYAAKkjAABYKQAAEAAAACYAAAAIAAAA//////////8="/>
              </a:ext>
            </a:extLst>
          </p:cNvSpPr>
          <p:nvPr>
            <p:ph type="ftr" sz="quarter" idx="1"/>
          </p:nvPr>
        </p:nvSpPr>
        <p:spPr>
          <a:xfrm>
            <a:off x="3346450" y="6247130"/>
            <a:ext cx="2450465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rJgAAbiYAAHA1AABYKQAAEAAAACYAAAAIAAAA//////////8="/>
              </a:ext>
            </a:extLst>
          </p:cNvSpPr>
          <p:nvPr>
            <p:ph type="sldNum" sz="quarter" idx="2"/>
          </p:nvPr>
        </p:nvSpPr>
        <p:spPr>
          <a:xfrm>
            <a:off x="6245225" y="6247130"/>
            <a:ext cx="2441575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29DCFBD0-9EC4-890D-8A64-6858B52A7C3D}" type="slidenum">
              <a:t/>
            </a:fld>
          </a:p>
        </p:txBody>
      </p:sp>
      <p:sp>
        <p:nvSpPr>
          <p:cNvPr id="7" name="TextPlaceholderArea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//////////8="/>
              </a:ext>
            </a:extLst>
          </p:cNvSpPr>
          <p:nvPr>
            <p:ph type="body" idx="4"/>
          </p:nvPr>
        </p:nvSpPr>
        <p:spPr>
          <a:xfrm>
            <a:off x="457200" y="1590675"/>
            <a:ext cx="8229600" cy="4533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36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titleStyle>
    <p:bodyStyle>
      <a:lvl1pPr marL="2857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619125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952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333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1714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MAKEM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Sg0AAMImAAAmFgAAE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Manajemen Proyek TI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BQCAAAQhcAAMUmAAAaIgAAE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  <a:r>
              <a:t>Pertemuan 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FMAZQ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Penjelasan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>
              <a:defRPr sz="3600"/>
            </a:pPr>
            <a:r>
              <a:t>WBS membagi seluruh proyek menjadi elemen-elemen kerja yang mewakili unit kerja tunggal, yang ditugaskan untuk organisasi atau ke agen luar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Cont’d</a:t>
            </a:r>
          </a:p>
        </p:txBody>
      </p:sp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ZgG1XRMAAAAlAAAAEQAAAC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ZmZmBX8AAAEAAAAAAAAAAAAAAAAAAAAAAAAAAAAAAAAAAAAAAAAAAP///wJ/f38AfwB/A8zMzADAwP8Af39/AAAAAAAAAAAAAAAAAP///wAAAAAAIQAAABgAAAAUAAAAu/7//4////8JOQAASSs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-206375" y="-71755"/>
            <a:ext cx="9478010" cy="710819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Ds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1. Requirement Gathering - Level 1</a:t>
            </a:r>
          </a:p>
          <a:p>
            <a:pPr lvl="1"/>
            <a:r>
              <a:t>1.1 Observation - Level 2</a:t>
            </a:r>
          </a:p>
          <a:p>
            <a:pPr lvl="1"/>
            <a:r>
              <a:t>1.2 Interview</a:t>
            </a:r>
          </a:p>
          <a:p>
            <a:pPr lvl="1"/>
            <a:r>
              <a:t>1.3 Survey</a:t>
            </a:r>
          </a:p>
          <a:p>
            <a:pPr/>
            <a:r>
              <a:t>2. Design Analysis - Level 1</a:t>
            </a:r>
          </a:p>
          <a:p>
            <a:pPr lvl="1"/>
            <a:r>
              <a:t>2.1 UI Design - Level 2</a:t>
            </a:r>
          </a:p>
          <a:p>
            <a:pPr lvl="1"/>
            <a:r>
              <a:t>2.2 Security Design</a:t>
            </a:r>
          </a:p>
          <a:p>
            <a:pPr lvl="1"/>
            <a:r>
              <a:t>2.3 Flow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CFVM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Membuat Work Break Structure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MYVa8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>
              <a:defRPr sz="3600"/>
            </a:pPr>
            <a:r>
              <a:t>Sesi Perencanaan Proyek Bersama  cara yang baik untuk menghasilkan WBS (Diskusi)</a:t>
            </a:r>
          </a:p>
          <a:p>
            <a:pPr algn="just">
              <a:defRPr sz="3600"/>
            </a:pPr>
            <a:r>
              <a:t>Untuk proyek yang kompleks, metode yang terbukti menghasilkan WBS adalah dengan menggunakan ruang papan tulis atau banyak kertas.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Aw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Pertimbangan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Ketika Anda mengatur WBS proyek Anda, pikirkan bagaimana Anda ingin enggunakannya nanti dalam proyek.</a:t>
            </a:r>
          </a:p>
          <a:p>
            <a:pPr/>
            <a:r>
              <a:t>Condongkan ke arah pengembangan struktur rincian tugas yang berorientasi pada tugas</a:t>
            </a:r>
          </a:p>
          <a:p>
            <a:pPr/>
            <a:r>
              <a:t>Tentukan apakah ingin membangun WBS yang berorientasi pada proses atau berorientasi produk.</a:t>
            </a:r>
          </a:p>
          <a:p>
            <a:pPr/>
            <a:r>
              <a:t>Proses menciptakan WBS membantu memecah proyek, yang membuatnya lebih mudah untuk dikelola - dan dikuasai.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Pk3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Perangkat lunak terkait proyek, seperti Microsoft Project atau MindMap, dapat memfasilitasi proses pembuatan WBS</a:t>
            </a:r>
          </a:p>
          <a:p>
            <a:pPr/>
            <a:r>
              <a:t>Pendekatan populer yang digunakan dalam praktik manajemen proyek adalah pendekatan top-down dan bottom-up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Menghasilkan WBS:</a:t>
            </a:r>
          </a:p>
          <a:p>
            <a:pPr/>
            <a:r>
              <a:t>Pendekatan Top-Down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3000"/>
            </a:pPr>
            <a:r>
              <a:t>Ada 2 variasi pendekatan top-down:</a:t>
            </a:r>
          </a:p>
          <a:p>
            <a:pPr lvl="1">
              <a:defRPr sz="3000"/>
            </a:pPr>
            <a:r>
              <a:t>Pendekatan Tim</a:t>
            </a:r>
          </a:p>
          <a:p>
            <a:pPr lvl="1">
              <a:defRPr sz="3000"/>
            </a:pPr>
            <a:r>
              <a:t>Pendekatan Sub-Tim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E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Pendekatan Tim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g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>
              <a:defRPr sz="3600"/>
            </a:pPr>
            <a:r>
              <a:t>Pendekatan Tim </a:t>
            </a:r>
          </a:p>
          <a:p>
            <a:pPr lvl="1" algn="just">
              <a:defRPr sz="3600"/>
            </a:pPr>
            <a:r>
              <a:t>Seluruh tim bekerja di semua bagian WBS. Spesialis bekerja di bidang proyek masing-masing dan, selama pengembangan dan penyelesaian WBS, itu ditinjau oleh seluruh tim perencanaan</a:t>
            </a:r>
          </a:p>
          <a:p>
            <a:pPr algn="just">
              <a:defRPr sz="36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HBP9gQ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Pendekatan Sub-Tim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4D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>
              <a:defRPr sz="3000"/>
            </a:pPr>
            <a:r>
              <a:rPr sz="3600"/>
              <a:t>Pendekatan SubTim</a:t>
            </a:r>
            <a:endParaRPr sz="3600"/>
          </a:p>
          <a:p>
            <a:pPr lvl="1" algn="just">
              <a:defRPr sz="3000"/>
            </a:pPr>
            <a:r>
              <a:rPr sz="3600"/>
              <a:t>Pendekatan ini biasanya digunakan ketika menentukan faktor batasan</a:t>
            </a:r>
            <a:endParaRPr sz="3600"/>
          </a:p>
          <a:p>
            <a:pPr algn="just">
              <a:defRPr sz="3600"/>
            </a:pPr>
            <a:r>
              <a:t>Saat menggunakan pendekatan subteam, perhatian harus diberikan untuk memastikan bahwa WBS lengkap dan tidak melewatkan hal penting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Menghasilkan WBS:</a:t>
            </a:r>
          </a:p>
          <a:p>
            <a:pPr/>
            <a:r>
              <a:t>Pendekatan Bottom-Up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/>
            <a:r>
              <a:t>Langkah 1: </a:t>
            </a:r>
          </a:p>
          <a:p>
            <a:pPr lvl="1" algn="just"/>
            <a:r>
              <a:t>Tim perencanaan menyetujui pemecahan tingkat pertama dari pekerjaan proyek</a:t>
            </a:r>
          </a:p>
          <a:p>
            <a:pPr algn="just"/>
            <a:r>
              <a:t>Langkah 2: </a:t>
            </a:r>
          </a:p>
          <a:p>
            <a:pPr lvl="1" algn="just"/>
            <a:r>
              <a:t>Tim perencanaan dibagi menjadi beberapa kelompok karena terdapat aktivitas kerja tingkat pertama</a:t>
            </a:r>
          </a:p>
          <a:p>
            <a:pPr algn="just"/>
            <a:r>
              <a:t>Langkah 3: </a:t>
            </a:r>
          </a:p>
          <a:p>
            <a:pPr lvl="1" algn="just"/>
            <a:r>
              <a:t>Setiap kelompok membuat daftar kegiatan yang diperlukan sesuai dengan aktivitas kerja tingkat pertama masing-masing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Work Break Structure (WBS)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>
              <a:defRPr sz="3600"/>
            </a:pPr>
            <a:r>
              <a:t>Work Breakdown Structure (WBS) </a:t>
            </a:r>
          </a:p>
          <a:p>
            <a:pPr lvl="1" algn="just">
              <a:defRPr sz="3600"/>
            </a:pPr>
            <a:r>
              <a:t>Deskripsi / simbolisasi hierarkis dari semua pekerjaan yang harus dilakukan untuk menyelesaikan proyek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>
              <a:defRPr sz="3000"/>
            </a:pPr>
            <a:r>
              <a:t>Langkah 4: </a:t>
            </a:r>
          </a:p>
          <a:p>
            <a:pPr lvl="1" algn="just">
              <a:defRPr sz="3000"/>
            </a:pPr>
            <a:r>
              <a:t>Brainstorming terjadi, anggota tim mengusulkan kegiatan yang, jika diterima oleh kelompok dicatat pada selembar kertas</a:t>
            </a:r>
          </a:p>
          <a:p>
            <a:pPr algn="just">
              <a:defRPr sz="3000"/>
            </a:pPr>
            <a:r>
              <a:t>Langkah 5: </a:t>
            </a:r>
          </a:p>
          <a:p>
            <a:pPr lvl="1" algn="just">
              <a:defRPr sz="3000"/>
            </a:pPr>
            <a:r>
              <a:t>Ketika tidak ada kegiatan tambahan yang diusulkan, kelompok memilah slip ke dalam kegiatan yang terkait satu sama lain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Aw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>
              <a:defRPr sz="3000"/>
            </a:pPr>
            <a:r>
              <a:t>Langkah 6: </a:t>
            </a:r>
          </a:p>
          <a:p>
            <a:pPr lvl="1" algn="just">
              <a:defRPr sz="3000"/>
            </a:pPr>
            <a:r>
              <a:t>Grup melapor ke tim perencanaan proyek, kemungkinan kegiatan yang diabaikan dan menghilangkan aktivitas yang berlebihan</a:t>
            </a:r>
          </a:p>
          <a:p>
            <a:pPr lvl="1" algn="just">
              <a:defRPr sz="3000"/>
            </a:pPr>
          </a:p>
          <a:p>
            <a:pPr algn="just">
              <a:defRPr sz="3000"/>
            </a:pPr>
            <a:r>
              <a:t>Risiko:</a:t>
            </a:r>
          </a:p>
          <a:p>
            <a:pPr lvl="1" algn="just">
              <a:defRPr sz="3000"/>
            </a:pPr>
            <a:r>
              <a:t>Kegagalan untuk mendefinisikan semua kegiatan atau tidak cukup mendefinisikan pendekatan top-down lebih disukai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Pk3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Latihan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3600"/>
            </a:pPr>
            <a:r>
              <a:t>Buatlah WBS minimal 3 Level dari proyek kalkulator!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GB8vAQ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Membuat Chart Tanggung Jawab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Hal ini berguna memastikan siapa yang memiliki tanggung jawab atas suatu kegiatan yang dijalankan.</a:t>
            </a:r>
          </a:p>
          <a:p>
            <a:pPr/>
            <a:r>
              <a:t>Indikator tanggung jawab</a:t>
            </a:r>
          </a:p>
          <a:p>
            <a:pPr lvl="1"/>
            <a:r>
              <a:t>Bertanggung Jawab Penuh</a:t>
            </a:r>
          </a:p>
          <a:p>
            <a:pPr lvl="1"/>
            <a:r>
              <a:t>Mendukung</a:t>
            </a:r>
          </a:p>
          <a:p>
            <a:pPr lvl="1"/>
            <a:r>
              <a:t>Notifikasi</a:t>
            </a:r>
          </a:p>
          <a:p>
            <a:pPr lvl="1"/>
            <a:r>
              <a:t>Persetujuan</a:t>
            </a:r>
          </a:p>
          <a:p>
            <a:pPr lvl="1"/>
            <a:r>
              <a:t>dll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Aw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Contoh #1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ZgG1XRMAAAAlAAAAEQAAAC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ZmZmBX8AAAEAAAAAAAAAAAAAAAAAAAAAAAAAAAAAAAAAAAAAAAAAAP///wJ/f38AfwB/A8zMzADAwP8Af39/AAAAAAAAAAAAAAAAAP///wAAAAAAIQAAABgAAAAUAAAAoAAAAGsIAAChNwAAMCo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" y="1368425"/>
            <a:ext cx="8941435" cy="54895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Contoh #2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ZgG1XRMAAAAlAAAAEQAAAC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ZmZmBX8AAAEAAAAAAAAAAAAAAAAAAAAAAAAAAAAAAAAAAAAAAAAAAP///wJ/f38AfwB/A8zMzADAwP8Af39/AAAAAAAAAAAAAAAAAP///wAAAAAAIQAAABgAAAAUAAAANQAAAGsIAACwOAAAMCo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33655" y="1368425"/>
            <a:ext cx="9181465" cy="54895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Aw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Latihan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3600"/>
            </a:pPr>
            <a:r>
              <a:t>Buatlah Chart Tanggung Jawab dari proyek kalkulator!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Pk3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>
              <a:defRPr sz="3600"/>
            </a:pPr>
            <a:r>
              <a:t>WBS </a:t>
            </a:r>
          </a:p>
          <a:p>
            <a:pPr lvl="1" algn="just">
              <a:defRPr sz="3600"/>
            </a:pPr>
            <a:r>
              <a:t>Sarana untuk membagi proyek menjadi pecahan kecil yang mudah dikelola, membantu memastikan penyelesaian, kompatibilitas, dan kontinuitas pekerjaan yang menjadi syarat keberhasilan penyelesaian proyek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Pk3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>
              <a:defRPr sz="3600"/>
            </a:pPr>
            <a:r>
              <a:t>WBS </a:t>
            </a:r>
          </a:p>
          <a:p>
            <a:pPr lvl="1" algn="just">
              <a:defRPr sz="3600"/>
            </a:pPr>
            <a:r>
              <a:t>Memberikan dasar pemahaman mendasar mengenai ruang lingkup proyek dan membantu memastikan proyek mendukung tujuan dan sasaran organisasi.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Karakteristik WBS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 algn="just">
              <a:defRPr sz="3000"/>
            </a:pPr>
            <a:r>
              <a:t>Level teratas mewakili hasil akhir atau proyek</a:t>
            </a:r>
          </a:p>
          <a:p>
            <a:pPr algn="just">
              <a:defRPr sz="3000"/>
            </a:pPr>
            <a:r>
              <a:t>Dibawahnya berisi paket kerja yang ditugaskan ke departemen atau unit organisasi</a:t>
            </a:r>
          </a:p>
          <a:p>
            <a:pPr algn="just">
              <a:defRPr sz="3000"/>
            </a:pPr>
            <a:r>
              <a:t>Semua elemen struktur rincian kerja tidak perlu didefinisikan pada level yang sama</a:t>
            </a:r>
          </a:p>
          <a:p>
            <a:pPr algn="just">
              <a:defRPr sz="3000"/>
            </a:pPr>
            <a:r>
              <a:t>Paket kerja harus independen dari paket pekerjaan lain dalam struktur rincian kerja</a:t>
            </a:r>
          </a:p>
          <a:p>
            <a:pPr algn="just">
              <a:defRPr sz="3000"/>
            </a:pPr>
            <a:r>
              <a:t>Paket kerja adalah unik dan tidak boleh diduplikasi di seluruh struktur rincian pekerjaan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Aw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Kegagalan WBS dan Pencegahan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Mengabaikan membuat Kamus WBS</a:t>
            </a:r>
          </a:p>
          <a:p>
            <a:pPr lvl="1"/>
            <a:r>
              <a:t>Membuat kamus WBS tidak selalu diperlukan, terutama jika akronim dan konten kategori dalam WBS jelas.</a:t>
            </a:r>
          </a:p>
          <a:p>
            <a:pPr/>
            <a:r>
              <a:t>Mengharapkan Lebih dari 100% dari WBS Anda</a:t>
            </a:r>
          </a:p>
          <a:p>
            <a:pPr lvl="1"/>
            <a:r>
              <a:t>Prinsip desain WBS yang penting adalah aturan 100%, yang menyatakan bahwa WBS mencakup 100% (atau semuanya) dari apa yang ada dalam ruang lingkup proyek.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gG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Mengapa repot-repot dengan Kontrol Perubahan Formal?</a:t>
            </a:r>
          </a:p>
          <a:p>
            <a:pPr lvl="1"/>
            <a:r>
              <a:t>Setiap pembaruan ke WBS, harus memerlukan kontrol perubahan formal.</a:t>
            </a:r>
          </a:p>
          <a:p>
            <a:pPr/>
            <a:r>
              <a:t>Orientasi Metode</a:t>
            </a:r>
          </a:p>
          <a:p>
            <a:pPr lvl="1"/>
            <a:r>
              <a:t>WBS harus berorientasi pada hasil dan tidak menentukan metode.</a:t>
            </a:r>
          </a:p>
          <a:p>
            <a:pPr/>
            <a:r>
              <a:t>To Do List Mentality</a:t>
            </a:r>
          </a:p>
          <a:p>
            <a:pPr lvl="1"/>
            <a:r>
              <a:t>Pendekatan To Do list untuk konstruksi WBS adalah prosedur langkah-demi-langkah untuk melakukan semuanya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IAw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AAAAACYAAAAIAAAAAQAAAAAAAAA="/>
              </a:ext>
            </a:extLst>
          </p:cNvSpPr>
          <p:nvPr>
            <p:ph type="title"/>
          </p:nvPr>
        </p:nvSpPr>
        <p:spPr>
          <a:xfrm>
            <a:off x="635" y="216535"/>
            <a:ext cx="7308215" cy="115189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ZgG1XRMAAAAlAAAAZAAAAA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/AH8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BmZmYFfwAAAQAAAAAAAAAAAAAAAAAAAAAAAAAAAAAAAAAAAAAAAAAA////An9/fwB/AH8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Melewati Proses Buy-In</a:t>
            </a:r>
          </a:p>
          <a:p>
            <a:pPr lvl="1"/>
            <a:r>
              <a:t>Tim proyek harus memiliki semua keahlian, pengalaman, dan pemikiran kreatif, sehingga WBS harus disusun dengan masukan dari semua anggota tim.</a:t>
            </a:r>
          </a:p>
          <a:p>
            <a:pPr/>
            <a:r>
              <a:t>Terlalu Banyak Tugas</a:t>
            </a:r>
          </a:p>
          <a:p>
            <a:pPr lvl="1"/>
            <a:r>
              <a:t>Anggota tim umumnya lebih produktif jika mereka bertanggung jawab untuk mencapai prestasi yang terukur daripada menyelesaikan daftar tugas cucian.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ZgG1XRMAAAAlAAAAZAAAAA8BAAAAkAAAAEgAAACQAAAASAAAAAAAAAABAAAAAAAAAAEAAABQAAAAAAAAAAAA4D8AAAAAAADgPwAAAAAAAOA/AAAAAAAA4D8AAAAAAADgPwAAAAAAAOA/AAAAAAAA4D8AAAAAAADgPwAAAAAAAOA/AAAAAAAA4D8CAAAAjAAAAAEAAAAAAAAATU1NA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QAAAAAAAAAIAAAAAAAAAAEAAAB/AH8KPAAAAIwAAACMAAAAUAAAAFAAAAAAAAAAzMzMAAAAAABQAAAAUAAAAGQAAABkAAAAAAAAABcAAAAUAAAAAAAAAAAAAAD/fwAA/38AAAAAAAAJAAAABAAAAAAAAAAMAAAAEAAAAAAAAAAAAAAAAAAAAAAAAAAeAAAAaAAAAAAAAAAAAAAAAAAAAAAAAAAAAAAAECcAABAnAAAAAAAAAAAAAAAAAAAAAAAAAAAAAAAAAAAAAAAAAAAAAMgAAAAAAAAAwMD/AAAAAABkAAAAMgAAAAAAAABkAAAAAAAAAH9/fwAKAAAAHwAAAFQAAABNTU0JfwAAAQAAAAAAAAAAAAAAAAAAAAAAAAAAAAAAAAAAAAAAAAAA////An9/fwB/AH8DzMzMAMDA/wB/f38AAAAAAAAAAAAAAAAAAAAAAAAAAAAhAAAAGAAAABQAAAABAAAAVQEAAPYsAABr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Visualisasi Grafis Umum dan Sederhana</a:t>
            </a:r>
          </a:p>
        </p:txBody>
      </p:sp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ZgG1XRMAAAAlAAAAEQAAAC8BAAAAkAAAAEgAAACQAAAASAAAAAAAAAAAAAAAAAAAAAEAAABQAAAAAAAAAAAA4D8AAAAAAADgPwAAAAAAAOA/AAAAAAAA4D8AAAAAAADgPwAAAAAAAOA/AAAAAAAA4D8AAAAAAADgPwAAAAAAAOA/AAAAAAAA4D8CAAAAjAAAAAAAAAAAAAAAZmZmDH8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/AH8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ZmZmBX8AAAEAAAAAAAAAAAAAAAAAAAAAAAAAAAAAAAAAAAAAAAAAAP///wJ/f38AfwB/A8zMzADAwP8Af39/AAAAAAAAAAAAAAAAAP///wAAAAAAIQAAABgAAAAUAAAAcAoAANIJAAAdMAAADSk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696720" y="1596390"/>
            <a:ext cx="6124575" cy="50768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7F0000"/>
      </a:lt1>
      <a:dk2>
        <a:srgbClr val="FFFFFF"/>
      </a:dk2>
      <a:lt2>
        <a:srgbClr val="7F007F"/>
      </a:lt2>
      <a:accent1>
        <a:srgbClr val="666666"/>
      </a:accent1>
      <a:accent2>
        <a:srgbClr val="BE7960"/>
      </a:accent2>
      <a:accent3>
        <a:srgbClr val="4D4D4D"/>
      </a:accent3>
      <a:accent4>
        <a:srgbClr val="7EB9A0"/>
      </a:accent4>
      <a:accent5>
        <a:srgbClr val="5EC9C0"/>
      </a:accent5>
      <a:accent6>
        <a:srgbClr val="3EE9E0"/>
      </a:accent6>
      <a:hlink>
        <a:srgbClr val="FFFF99"/>
      </a:hlink>
      <a:folHlink>
        <a:srgbClr val="D3A219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7F0000"/>
        </a:lt1>
        <a:dk2>
          <a:srgbClr val="FFFFFF"/>
        </a:dk2>
        <a:lt2>
          <a:srgbClr val="7F007F"/>
        </a:lt2>
        <a:accent1>
          <a:srgbClr val="666666"/>
        </a:accent1>
        <a:accent2>
          <a:srgbClr val="BE7960"/>
        </a:accent2>
        <a:accent3>
          <a:srgbClr val="4D4D4D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7F0000"/>
        </a:lt1>
        <a:dk2>
          <a:srgbClr val="FFFFFF"/>
        </a:dk2>
        <a:lt2>
          <a:srgbClr val="7F007F"/>
        </a:lt2>
        <a:accent1>
          <a:srgbClr val="666666"/>
        </a:accent1>
        <a:accent2>
          <a:srgbClr val="BE7960"/>
        </a:accent2>
        <a:accent3>
          <a:srgbClr val="4D4D4D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Override1.xml><?xml version="1.0" encoding="utf-8"?>
<a:themeOverride xmlns:a="http://schemas.openxmlformats.org/drawingml/2006/main">
  <a:clrScheme name="Presentation 1">
    <a:dk1>
      <a:srgbClr val="7F0000"/>
    </a:dk1>
    <a:lt1>
      <a:srgbClr val="FFFFFF"/>
    </a:lt1>
    <a:dk2>
      <a:srgbClr val="7F007F"/>
    </a:dk2>
    <a:lt2>
      <a:srgbClr val="FFFFFF"/>
    </a:lt2>
    <a:accent1>
      <a:srgbClr val="666666"/>
    </a:accent1>
    <a:accent2>
      <a:srgbClr val="BE7960"/>
    </a:accent2>
    <a:accent3>
      <a:srgbClr val="4D4D4D"/>
    </a:accent3>
    <a:accent4>
      <a:srgbClr val="7EB9A0"/>
    </a:accent4>
    <a:accent5>
      <a:srgbClr val="5EC9C0"/>
    </a:accent5>
    <a:accent6>
      <a:srgbClr val="3EE9E0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2019-10-27T00:32:30Z</dcterms:created>
  <dcterms:modified xsi:type="dcterms:W3CDTF">2019-10-27T02:31:02Z</dcterms:modified>
</cp:coreProperties>
</file>