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png" ContentType="image/png"/>
  <Override PartName="/ppt/media/image4.png" ContentType="image/pn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822924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58560"/>
            <a:ext cx="822924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59084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5856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5856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26496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590840"/>
            <a:ext cx="26496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590840"/>
            <a:ext cx="26496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58560"/>
            <a:ext cx="26496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58560"/>
            <a:ext cx="26496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58560"/>
            <a:ext cx="26496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590840"/>
            <a:ext cx="8229240" cy="4532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8229240" cy="4532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4015800" cy="4532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590840"/>
            <a:ext cx="4015800" cy="4532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240" cy="5274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590840"/>
            <a:ext cx="4015800" cy="4532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5856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590840"/>
            <a:ext cx="8229240" cy="4532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4015800" cy="4532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59084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5856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59084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58560"/>
            <a:ext cx="822924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822924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58560"/>
            <a:ext cx="822924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59084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5856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5856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26496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590840"/>
            <a:ext cx="26496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590840"/>
            <a:ext cx="26496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58560"/>
            <a:ext cx="26496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58560"/>
            <a:ext cx="26496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58560"/>
            <a:ext cx="26496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8229240" cy="4532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4015800" cy="4532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590840"/>
            <a:ext cx="4015800" cy="4532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240" cy="5274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590840"/>
            <a:ext cx="4015800" cy="4532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5856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4015800" cy="4532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59084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5856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GB" sz="18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590840"/>
            <a:ext cx="401580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58560"/>
            <a:ext cx="8229240" cy="2161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2280"/>
            <a:ext cx="7772040" cy="1385280"/>
          </a:xfrm>
          <a:prstGeom prst="rect">
            <a:avLst/>
          </a:prstGeom>
        </p:spPr>
        <p:txBody>
          <a:bodyPr numCol="1" spcCol="216000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4400" spc="-1" strike="noStrike">
                <a:solidFill>
                  <a:srgbClr val="777777"/>
                </a:solidFill>
                <a:latin typeface="Chantilly Pro"/>
                <a:ea typeface="Chantilly Pro"/>
              </a:rPr>
              <a:t>Click to edit Master title style</a:t>
            </a:r>
            <a:endParaRPr b="0" lang="en-GB" sz="4400" spc="-1" strike="noStrike">
              <a:solidFill>
                <a:srgbClr val="7f7f7f"/>
              </a:solidFill>
              <a:latin typeface="Basic San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247080"/>
            <a:ext cx="2440440" cy="473400"/>
          </a:xfrm>
          <a:prstGeom prst="rect">
            <a:avLst/>
          </a:prstGeom>
        </p:spPr>
        <p:txBody>
          <a:bodyPr numCol="1" spcCol="216000" lIns="90000" rIns="90000" tIns="45000" bIns="45000">
            <a:noAutofit/>
          </a:bodyPr>
          <a:p>
            <a:endParaRPr b="0" lang="en-GB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346560" y="6247080"/>
            <a:ext cx="2450160" cy="473400"/>
          </a:xfrm>
          <a:prstGeom prst="rect">
            <a:avLst/>
          </a:prstGeom>
        </p:spPr>
        <p:txBody>
          <a:bodyPr numCol="1" spcCol="216000" lIns="90000" rIns="90000" tIns="45000" bIns="45000">
            <a:noAutofit/>
          </a:bodyPr>
          <a:p>
            <a:endParaRPr b="0" lang="en-GB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245280" y="6247080"/>
            <a:ext cx="2441160" cy="473400"/>
          </a:xfrm>
          <a:prstGeom prst="rect">
            <a:avLst/>
          </a:prstGeom>
        </p:spPr>
        <p:txBody>
          <a:bodyPr numCol="1" spcCol="216000" lIns="90000" rIns="90000" tIns="45000" bIns="45000">
            <a:noAutofit/>
          </a:bodyPr>
          <a:p>
            <a:endParaRPr b="0" lang="en-GB" sz="2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7f7f7f"/>
                </a:solidFill>
                <a:latin typeface="Chantilly Pro"/>
              </a:rPr>
              <a:t>Click to edit the outline text format</a:t>
            </a:r>
            <a:endParaRPr b="0" lang="en-GB" sz="2400" spc="-1" strike="noStrike">
              <a:solidFill>
                <a:srgbClr val="7f7f7f"/>
              </a:solidFill>
              <a:latin typeface="Chantilly Pro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7f7f7f"/>
                </a:solidFill>
                <a:latin typeface="Chantilly Pro"/>
              </a:rPr>
              <a:t>Second Outline Level</a:t>
            </a:r>
            <a:endParaRPr b="0" lang="en-GB" sz="2000" spc="-1" strike="noStrike">
              <a:solidFill>
                <a:srgbClr val="7f7f7f"/>
              </a:solidFill>
              <a:latin typeface="Chantilly Pro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7f7f7f"/>
                </a:solidFill>
                <a:latin typeface="Chantilly Pro"/>
              </a:rPr>
              <a:t>Third Outline Level</a:t>
            </a:r>
            <a:endParaRPr b="0" lang="en-GB" sz="2000" spc="-1" strike="noStrike">
              <a:solidFill>
                <a:srgbClr val="7f7f7f"/>
              </a:solidFill>
              <a:latin typeface="Chantilly Pro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7f7f7f"/>
                </a:solidFill>
                <a:latin typeface="Chantilly Pro"/>
              </a:rPr>
              <a:t>Fourth Outline Level</a:t>
            </a:r>
            <a:endParaRPr b="0" lang="en-GB" sz="2000" spc="-1" strike="noStrike">
              <a:solidFill>
                <a:srgbClr val="7f7f7f"/>
              </a:solidFill>
              <a:latin typeface="Chantilly Pro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7f7f7f"/>
                </a:solidFill>
                <a:latin typeface="Chantilly Pro"/>
              </a:rPr>
              <a:t>Fifth Outline Level</a:t>
            </a:r>
            <a:endParaRPr b="0" lang="en-GB" sz="2000" spc="-1" strike="noStrike">
              <a:solidFill>
                <a:srgbClr val="7f7f7f"/>
              </a:solidFill>
              <a:latin typeface="Chantilly Pro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7f7f7f"/>
                </a:solidFill>
                <a:latin typeface="Chantilly Pro"/>
              </a:rPr>
              <a:t>Sixth Outline Level</a:t>
            </a:r>
            <a:endParaRPr b="0" lang="en-GB" sz="2000" spc="-1" strike="noStrike">
              <a:solidFill>
                <a:srgbClr val="7f7f7f"/>
              </a:solidFill>
              <a:latin typeface="Chantilly Pro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7f7f7f"/>
                </a:solidFill>
                <a:latin typeface="Chantilly Pro"/>
              </a:rPr>
              <a:t>Seventh Outline Level</a:t>
            </a:r>
            <a:endParaRPr b="0" lang="en-GB" sz="2000" spc="-1" strike="noStrike">
              <a:solidFill>
                <a:srgbClr val="7f7f7f"/>
              </a:solidFill>
              <a:latin typeface="Chantilly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37600"/>
          </a:xfrm>
          <a:prstGeom prst="rect">
            <a:avLst/>
          </a:prstGeom>
        </p:spPr>
        <p:txBody>
          <a:bodyPr numCol="1" spcCol="216000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4400" spc="-1" strike="noStrike">
                <a:solidFill>
                  <a:srgbClr val="ff9900"/>
                </a:solidFill>
                <a:latin typeface="Chantilly Pro"/>
                <a:ea typeface="Chantilly Pro"/>
              </a:rPr>
              <a:t>Click to edit Master title style</a:t>
            </a:r>
            <a:endParaRPr b="0" lang="en-GB" sz="44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590840"/>
            <a:ext cx="8229240" cy="4532760"/>
          </a:xfrm>
          <a:prstGeom prst="rect">
            <a:avLst/>
          </a:prstGeom>
        </p:spPr>
        <p:txBody>
          <a:bodyPr numCol="1" spcCol="216000" lIns="90000" rIns="90000" tIns="45000" bIns="45000">
            <a:noAutofit/>
          </a:bodyPr>
          <a:p>
            <a:pPr marL="286560" indent="-28620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24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Click to edit Master text styles</a:t>
            </a:r>
            <a:endParaRPr b="0" lang="en-GB" sz="2400" spc="-1" strike="noStrike">
              <a:solidFill>
                <a:srgbClr val="ffffd9"/>
              </a:solidFill>
              <a:latin typeface="Chantilly Pro"/>
            </a:endParaRPr>
          </a:p>
          <a:p>
            <a:pPr lvl="1" marL="619200" indent="-285480">
              <a:lnSpc>
                <a:spcPct val="100000"/>
              </a:lnSpc>
              <a:buClr>
                <a:srgbClr val="ffffd9"/>
              </a:buClr>
              <a:buFont typeface="Symbol" charset="2"/>
              <a:buChar char=""/>
            </a:pPr>
            <a:r>
              <a:rPr b="0" lang="en-GB" sz="20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Second level</a:t>
            </a:r>
            <a:endParaRPr b="0" lang="en-GB" sz="2000" spc="-1" strike="noStrike">
              <a:solidFill>
                <a:srgbClr val="ffffd9"/>
              </a:solidFill>
              <a:latin typeface="Chantilly Pro"/>
            </a:endParaRPr>
          </a:p>
          <a:p>
            <a:pPr lvl="2" marL="952560" indent="-285480">
              <a:lnSpc>
                <a:spcPct val="100000"/>
              </a:lnSpc>
              <a:buClr>
                <a:srgbClr val="ffffd9"/>
              </a:buClr>
              <a:buFont typeface="Symbol" charset="2"/>
              <a:buChar char=""/>
            </a:pPr>
            <a:r>
              <a:rPr b="0" lang="en-GB" sz="20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Third level</a:t>
            </a:r>
            <a:endParaRPr b="0" lang="en-GB" sz="2000" spc="-1" strike="noStrike">
              <a:solidFill>
                <a:srgbClr val="ffffd9"/>
              </a:solidFill>
              <a:latin typeface="Chantilly Pro"/>
            </a:endParaRPr>
          </a:p>
          <a:p>
            <a:pPr lvl="3" marL="1333440" indent="-285480">
              <a:lnSpc>
                <a:spcPct val="100000"/>
              </a:lnSpc>
              <a:buClr>
                <a:srgbClr val="ffffd9"/>
              </a:buClr>
              <a:buFont typeface="Symbol" charset="2"/>
              <a:buChar char=""/>
            </a:pPr>
            <a:r>
              <a:rPr b="0" lang="en-GB" sz="20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Fourth level</a:t>
            </a:r>
            <a:endParaRPr b="0" lang="en-GB" sz="2000" spc="-1" strike="noStrike">
              <a:solidFill>
                <a:srgbClr val="ffffd9"/>
              </a:solidFill>
              <a:latin typeface="Chantilly Pro"/>
            </a:endParaRPr>
          </a:p>
          <a:p>
            <a:pPr lvl="4" marL="1714680" indent="-285480">
              <a:lnSpc>
                <a:spcPct val="100000"/>
              </a:lnSpc>
              <a:buClr>
                <a:srgbClr val="ffffd9"/>
              </a:buClr>
              <a:buFont typeface="StarSymbol"/>
              <a:buChar char="»"/>
            </a:pPr>
            <a:r>
              <a:rPr b="0" lang="en-GB" sz="20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Fifth level</a:t>
            </a:r>
            <a:endParaRPr b="0" lang="en-GB" sz="2000" spc="-1" strike="noStrike">
              <a:solidFill>
                <a:srgbClr val="ffffd9"/>
              </a:solidFill>
              <a:latin typeface="Chantilly Pro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247080"/>
            <a:ext cx="2440440" cy="473400"/>
          </a:xfrm>
          <a:prstGeom prst="rect">
            <a:avLst/>
          </a:prstGeom>
        </p:spPr>
        <p:txBody>
          <a:bodyPr numCol="1" spcCol="216000" lIns="90000" rIns="90000" tIns="45000" bIns="4500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fld id="{9BB95E0A-0627-45E0-8F15-5F4A927FDF00}" type="datetime1">
              <a:rPr b="0" lang="en-GB" sz="1400" spc="-1" strike="noStrike">
                <a:solidFill>
                  <a:srgbClr val="ffffd9"/>
                </a:solidFill>
                <a:latin typeface="Basic Sans"/>
                <a:ea typeface="Basic Roman"/>
              </a:rPr>
              <a:t>16/09/2021</a:t>
            </a:fld>
            <a:endParaRPr b="0" lang="en-GB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346560" y="6247080"/>
            <a:ext cx="2450160" cy="473400"/>
          </a:xfrm>
          <a:prstGeom prst="rect">
            <a:avLst/>
          </a:prstGeom>
        </p:spPr>
        <p:txBody>
          <a:bodyPr numCol="1" spcCol="216000" lIns="90000" rIns="90000" tIns="45000" bIns="4500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1400" spc="-1" strike="noStrike">
                <a:solidFill>
                  <a:srgbClr val="ffffd9"/>
                </a:solidFill>
                <a:latin typeface="Basic Sans"/>
                <a:ea typeface="Basic Roman"/>
              </a:rPr>
              <a:t>{Footer}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245280" y="6247080"/>
            <a:ext cx="2441160" cy="473400"/>
          </a:xfrm>
          <a:prstGeom prst="rect">
            <a:avLst/>
          </a:prstGeom>
        </p:spPr>
        <p:txBody>
          <a:bodyPr numCol="1" spcCol="216000" lIns="90000" rIns="90000" tIns="45000" bIns="45000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AF0AE72F-16AE-482C-A366-76C83D2BD785}" type="slidenum">
              <a:rPr b="0" lang="en-GB" sz="1400" spc="-1" strike="noStrike">
                <a:solidFill>
                  <a:srgbClr val="ffffd9"/>
                </a:solidFill>
                <a:latin typeface="Basic Sans"/>
                <a:ea typeface="Basic Roman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mailto:maulanahirzan@usm.ac.id" TargetMode="External"/><Relationship Id="rId2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lideTitle1"/>
          <p:cNvSpPr txBox="1"/>
          <p:nvPr/>
        </p:nvSpPr>
        <p:spPr>
          <a:xfrm>
            <a:off x="685800" y="2132280"/>
            <a:ext cx="7772040" cy="138528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4400" spc="-1" strike="noStrike">
                <a:solidFill>
                  <a:srgbClr val="777777"/>
                </a:solidFill>
                <a:latin typeface="Chantilly Pro"/>
                <a:ea typeface="Chantilly Pro"/>
              </a:rPr>
              <a:t>Manajemen Proyek Teknologi Informasi</a:t>
            </a:r>
            <a:endParaRPr b="0" lang="en-GB" sz="4400" spc="-1" strike="noStrike">
              <a:solidFill>
                <a:srgbClr val="7f7f7f"/>
              </a:solidFill>
              <a:latin typeface="Basic Sans"/>
            </a:endParaRPr>
          </a:p>
        </p:txBody>
      </p:sp>
      <p:sp>
        <p:nvSpPr>
          <p:cNvPr id="83" name="SlideSubtitle1"/>
          <p:cNvSpPr txBox="1"/>
          <p:nvPr/>
        </p:nvSpPr>
        <p:spPr>
          <a:xfrm>
            <a:off x="1371600" y="3881160"/>
            <a:ext cx="6400440" cy="176256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3600" spc="-1" strike="noStrike">
                <a:solidFill>
                  <a:srgbClr val="7f7f7f"/>
                </a:solidFill>
                <a:latin typeface="Chantilly Pro"/>
                <a:ea typeface="Chantilly Pro"/>
              </a:rPr>
              <a:t>Pertemuan 1</a:t>
            </a:r>
            <a:endParaRPr b="0" lang="en-GB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Title1"/>
          <p:cNvSpPr txBox="1"/>
          <p:nvPr/>
        </p:nvSpPr>
        <p:spPr>
          <a:xfrm>
            <a:off x="457200" y="274320"/>
            <a:ext cx="8229240" cy="11376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4400" spc="-1" strike="noStrike">
                <a:solidFill>
                  <a:srgbClr val="ff9900"/>
                </a:solidFill>
                <a:latin typeface="Chantilly Pro"/>
                <a:ea typeface="Chantilly Pro"/>
              </a:rPr>
              <a:t>Biografi Singkat</a:t>
            </a:r>
            <a:endParaRPr b="0" lang="en-GB" sz="44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85" name="SlideText1"/>
          <p:cNvSpPr txBox="1"/>
          <p:nvPr/>
        </p:nvSpPr>
        <p:spPr>
          <a:xfrm>
            <a:off x="457200" y="1590840"/>
            <a:ext cx="8229240" cy="453276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>
            <a:noAutofit/>
          </a:bodyPr>
          <a:p>
            <a:pPr marL="286560" indent="-28620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3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Nama: Alauddin Maulana Hirzan, S. Kom, M. Kom</a:t>
            </a:r>
            <a:endParaRPr b="0" lang="en-GB" sz="3600" spc="-1" strike="noStrike">
              <a:solidFill>
                <a:srgbClr val="ffffd9"/>
              </a:solidFill>
              <a:latin typeface="Chantilly Pro"/>
            </a:endParaRPr>
          </a:p>
          <a:p>
            <a:pPr marL="286560" indent="-28620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3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Alamat: Semarang</a:t>
            </a:r>
            <a:endParaRPr b="0" lang="en-GB" sz="3600" spc="-1" strike="noStrike">
              <a:solidFill>
                <a:srgbClr val="ffffd9"/>
              </a:solidFill>
              <a:latin typeface="Chantilly Pro"/>
            </a:endParaRPr>
          </a:p>
          <a:p>
            <a:pPr marL="286560" indent="-28620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3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E-Mail: </a:t>
            </a:r>
            <a:r>
              <a:rPr b="0" lang="en-GB" sz="3600" spc="-1" strike="noStrike" u="sng">
                <a:solidFill>
                  <a:srgbClr val="ff5050"/>
                </a:solidFill>
                <a:uFillTx/>
                <a:latin typeface="Chantilly Pro"/>
                <a:ea typeface="Chantilly Pro"/>
                <a:hlinkClick r:id="rId1"/>
              </a:rPr>
              <a:t>maulanahirzan@usm.ac.id</a:t>
            </a:r>
            <a:endParaRPr b="0" lang="en-GB" sz="3600" spc="-1" strike="noStrike">
              <a:solidFill>
                <a:srgbClr val="ffffd9"/>
              </a:solidFill>
              <a:latin typeface="Chantilly Pro"/>
            </a:endParaRPr>
          </a:p>
          <a:p>
            <a:pPr marL="286560" indent="-28620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endParaRPr b="0" lang="en-GB" sz="36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lideTitle1"/>
          <p:cNvSpPr txBox="1"/>
          <p:nvPr/>
        </p:nvSpPr>
        <p:spPr>
          <a:xfrm>
            <a:off x="457200" y="274320"/>
            <a:ext cx="8229240" cy="11376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4400" spc="-1" strike="noStrike">
                <a:solidFill>
                  <a:srgbClr val="ff9900"/>
                </a:solidFill>
                <a:latin typeface="Chantilly Pro"/>
                <a:ea typeface="Chantilly Pro"/>
              </a:rPr>
              <a:t>Kontrak Kuliah</a:t>
            </a:r>
            <a:endParaRPr b="0" lang="en-GB" sz="4400" spc="-1" strike="noStrike">
              <a:solidFill>
                <a:srgbClr val="ffffd9"/>
              </a:solidFill>
              <a:latin typeface="Basic Sans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457200" y="1591200"/>
          <a:ext cx="8273160" cy="4579920"/>
        </p:xfrm>
        <a:graphic>
          <a:graphicData uri="http://schemas.openxmlformats.org/drawingml/2006/table">
            <a:tbl>
              <a:tblPr/>
              <a:tblGrid>
                <a:gridCol w="4111560"/>
                <a:gridCol w="4161600"/>
              </a:tblGrid>
              <a:tr h="915480">
                <a:tc gridSpan="2"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4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Persentase Nilai</a:t>
                      </a:r>
                      <a:endParaRPr b="0" lang="en-GB" sz="4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1220400">
                <a:tc>
                  <a:txBody>
                    <a:bodyPr lIns="35280" rIns="35280" tIns="35280" bIns="352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36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Presensi Mahasiswa</a:t>
                      </a:r>
                      <a:endParaRPr b="0" lang="en-GB" sz="36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36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10%</a:t>
                      </a:r>
                      <a:endParaRPr b="0" lang="en-GB" sz="36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</a:tr>
              <a:tr h="1220400">
                <a:tc>
                  <a:txBody>
                    <a:bodyPr lIns="35280" rIns="35280" tIns="35280" bIns="352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36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Nilai Tugas Total</a:t>
                      </a:r>
                      <a:endParaRPr b="0" lang="en-GB" sz="36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36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20%</a:t>
                      </a:r>
                      <a:endParaRPr b="0" lang="en-GB" sz="36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</a:tr>
              <a:tr h="915480">
                <a:tc>
                  <a:txBody>
                    <a:bodyPr lIns="35280" rIns="35280" tIns="35280" bIns="352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36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Ujian Tengah</a:t>
                      </a:r>
                      <a:endParaRPr b="0" lang="en-GB" sz="36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36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30%</a:t>
                      </a:r>
                      <a:endParaRPr b="0" lang="en-GB" sz="36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</a:tr>
              <a:tr h="917280">
                <a:tc>
                  <a:txBody>
                    <a:bodyPr lIns="35280" rIns="35280" tIns="35280" bIns="352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36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Ujian Akhir</a:t>
                      </a:r>
                      <a:endParaRPr b="0" lang="en-GB" sz="36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36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40%</a:t>
                      </a:r>
                      <a:endParaRPr b="0" lang="en-GB" sz="36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lideTitle1"/>
          <p:cNvSpPr txBox="1"/>
          <p:nvPr/>
        </p:nvSpPr>
        <p:spPr>
          <a:xfrm>
            <a:off x="457200" y="274320"/>
            <a:ext cx="8229240" cy="11376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4400" spc="-1" strike="noStrike">
                <a:solidFill>
                  <a:srgbClr val="ff9900"/>
                </a:solidFill>
                <a:latin typeface="Chantilly Pro"/>
                <a:ea typeface="Chantilly Pro"/>
              </a:rPr>
              <a:t>Ketertiban</a:t>
            </a:r>
            <a:endParaRPr b="0" lang="en-GB" sz="44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89" name="SlideText1"/>
          <p:cNvSpPr txBox="1"/>
          <p:nvPr/>
        </p:nvSpPr>
        <p:spPr>
          <a:xfrm>
            <a:off x="457200" y="1620000"/>
            <a:ext cx="8229240" cy="453276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>
            <a:noAutofit/>
          </a:bodyPr>
          <a:p>
            <a:pPr marL="286560" indent="-28620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3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Tugas harap dikumpulkan tepat waktu, jika terlambat tidak ditolerir</a:t>
            </a:r>
            <a:endParaRPr b="0" lang="en-GB" sz="3600" spc="-1" strike="noStrike">
              <a:solidFill>
                <a:srgbClr val="ffffd9"/>
              </a:solidFill>
              <a:latin typeface="Chantilly Pro"/>
            </a:endParaRPr>
          </a:p>
          <a:p>
            <a:pPr marL="286560" indent="-28620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3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Jika sedang sakit ketika ujian, harap hubungi dosen</a:t>
            </a:r>
            <a:endParaRPr b="0" lang="en-GB" sz="3600" spc="-1" strike="noStrike">
              <a:solidFill>
                <a:srgbClr val="ffffd9"/>
              </a:solidFill>
              <a:latin typeface="Chantilly Pro"/>
            </a:endParaRPr>
          </a:p>
          <a:p>
            <a:pPr marL="286560" indent="-28620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3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Protes nilai yang tidak sesuai waktu nya akan diabaikan/tidak dilayani</a:t>
            </a:r>
            <a:endParaRPr b="0" lang="en-GB" sz="3600" spc="-1" strike="noStrike">
              <a:solidFill>
                <a:srgbClr val="ffffd9"/>
              </a:solidFill>
              <a:latin typeface="Chantilly Pro"/>
            </a:endParaRPr>
          </a:p>
          <a:p>
            <a:pPr>
              <a:lnSpc>
                <a:spcPct val="100000"/>
              </a:lnSpc>
              <a:spcAft>
                <a:spcPts val="1001"/>
              </a:spcAft>
            </a:pPr>
            <a:endParaRPr b="0" lang="en-GB" sz="36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lideTitle1"/>
          <p:cNvSpPr txBox="1"/>
          <p:nvPr/>
        </p:nvSpPr>
        <p:spPr>
          <a:xfrm>
            <a:off x="457200" y="274320"/>
            <a:ext cx="8229240" cy="11376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4400" spc="-1" strike="noStrike">
                <a:solidFill>
                  <a:srgbClr val="ff9900"/>
                </a:solidFill>
                <a:latin typeface="Chantilly Pro"/>
                <a:ea typeface="Chantilly Pro"/>
              </a:rPr>
              <a:t>Pengantar Manajemen Proyek TI</a:t>
            </a:r>
            <a:endParaRPr b="0" lang="en-GB" sz="44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91" name="SlideText1"/>
          <p:cNvSpPr txBox="1"/>
          <p:nvPr/>
        </p:nvSpPr>
        <p:spPr>
          <a:xfrm>
            <a:off x="457200" y="1590840"/>
            <a:ext cx="8229240" cy="453276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>
            <a:noAutofit/>
          </a:bodyPr>
          <a:p>
            <a:pPr marL="286560" indent="-28620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1" lang="en-GB" sz="2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Proyek?</a:t>
            </a:r>
            <a:endParaRPr b="0" lang="en-GB" sz="2600" spc="-1" strike="noStrike">
              <a:solidFill>
                <a:srgbClr val="ffffd9"/>
              </a:solidFill>
              <a:latin typeface="Chantilly Pro"/>
            </a:endParaRPr>
          </a:p>
          <a:p>
            <a:pPr marL="720000" indent="-71964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2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Sebuah rencana atau proposal (tidak terpusat satu sektor)</a:t>
            </a:r>
            <a:endParaRPr b="0" lang="en-GB" sz="2600" spc="-1" strike="noStrike">
              <a:solidFill>
                <a:srgbClr val="ffffd9"/>
              </a:solidFill>
              <a:latin typeface="Chantilly Pro"/>
            </a:endParaRPr>
          </a:p>
          <a:p>
            <a:pPr marL="286560" indent="-28620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1" lang="en-GB" sz="2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Apa itu Manajemen Proyek?</a:t>
            </a:r>
            <a:endParaRPr b="0" lang="en-GB" sz="2600" spc="-1" strike="noStrike">
              <a:solidFill>
                <a:srgbClr val="ffffd9"/>
              </a:solidFill>
              <a:latin typeface="Chantilly Pro"/>
            </a:endParaRPr>
          </a:p>
          <a:p>
            <a:pPr marL="720000" indent="-71964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2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1. Sebuah proyek yang harus diselesaikan</a:t>
            </a:r>
            <a:endParaRPr b="0" lang="en-GB" sz="2600" spc="-1" strike="noStrike">
              <a:solidFill>
                <a:srgbClr val="ffffd9"/>
              </a:solidFill>
              <a:latin typeface="Chantilly Pro"/>
            </a:endParaRPr>
          </a:p>
          <a:p>
            <a:pPr marL="720000" indent="-71964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2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2. Ada titik berakhirnya</a:t>
            </a:r>
            <a:endParaRPr b="0" lang="en-GB" sz="2600" spc="-1" strike="noStrike">
              <a:solidFill>
                <a:srgbClr val="ffffd9"/>
              </a:solidFill>
              <a:latin typeface="Chantilly Pro"/>
            </a:endParaRPr>
          </a:p>
          <a:p>
            <a:pPr marL="720000" indent="-71964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2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3. Kumpulan aktivitas yang saling berhubungan</a:t>
            </a:r>
            <a:endParaRPr b="0" lang="en-GB" sz="2600" spc="-1" strike="noStrike">
              <a:solidFill>
                <a:srgbClr val="ffffd9"/>
              </a:solidFill>
              <a:latin typeface="Chantilly Pro"/>
            </a:endParaRPr>
          </a:p>
          <a:p>
            <a:pPr marL="720000" indent="-71964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26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4. Menyertakan sekumpulan orang bekerja bersama-sama untuk satu pekerjaan selama waktu tertentu</a:t>
            </a:r>
            <a:endParaRPr b="0" lang="en-GB" sz="2600" spc="-1" strike="noStrike">
              <a:solidFill>
                <a:srgbClr val="ffffd9"/>
              </a:solidFill>
              <a:latin typeface="Chantilly Pro"/>
            </a:endParaRPr>
          </a:p>
          <a:p>
            <a:pPr>
              <a:lnSpc>
                <a:spcPct val="100000"/>
              </a:lnSpc>
              <a:spcAft>
                <a:spcPts val="1001"/>
              </a:spcAft>
            </a:pPr>
            <a:endParaRPr b="0" lang="en-GB" sz="26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lideTitle1"/>
          <p:cNvSpPr txBox="1"/>
          <p:nvPr/>
        </p:nvSpPr>
        <p:spPr>
          <a:xfrm>
            <a:off x="457200" y="274320"/>
            <a:ext cx="8229240" cy="11376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4400" spc="-1" strike="noStrike">
                <a:solidFill>
                  <a:srgbClr val="ff9900"/>
                </a:solidFill>
                <a:latin typeface="Chantilly Pro"/>
                <a:ea typeface="Chantilly Pro"/>
              </a:rPr>
              <a:t>Dunia Proyek TI</a:t>
            </a:r>
            <a:endParaRPr b="0" lang="en-GB" sz="4400" spc="-1" strike="noStrike">
              <a:solidFill>
                <a:srgbClr val="ffffd9"/>
              </a:solidFill>
              <a:latin typeface="Basic Sans"/>
            </a:endParaRPr>
          </a:p>
        </p:txBody>
      </p:sp>
      <p:sp>
        <p:nvSpPr>
          <p:cNvPr id="93" name="SlideText1"/>
          <p:cNvSpPr txBox="1"/>
          <p:nvPr/>
        </p:nvSpPr>
        <p:spPr>
          <a:xfrm>
            <a:off x="457200" y="1590840"/>
            <a:ext cx="8229240" cy="453276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>
            <a:noAutofit/>
          </a:bodyPr>
          <a:p>
            <a:pPr marL="286560" indent="-28620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30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Pengembangan Program</a:t>
            </a:r>
            <a:endParaRPr b="0" lang="en-GB" sz="3000" spc="-1" strike="noStrike">
              <a:solidFill>
                <a:srgbClr val="ffffd9"/>
              </a:solidFill>
              <a:latin typeface="Chantilly Pro"/>
            </a:endParaRPr>
          </a:p>
          <a:p>
            <a:pPr lvl="1" marL="619200" indent="-285480">
              <a:lnSpc>
                <a:spcPct val="100000"/>
              </a:lnSpc>
              <a:buClr>
                <a:srgbClr val="ffffd9"/>
              </a:buClr>
              <a:buFont typeface="Symbol" charset="2"/>
              <a:buChar char=""/>
            </a:pPr>
            <a:r>
              <a:rPr b="0" lang="en-GB" sz="30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Pengembangan Web, Mobile, Desktop</a:t>
            </a:r>
            <a:endParaRPr b="0" lang="en-GB" sz="3000" spc="-1" strike="noStrike">
              <a:solidFill>
                <a:srgbClr val="ffffd9"/>
              </a:solidFill>
              <a:latin typeface="Chantilly Pro"/>
            </a:endParaRPr>
          </a:p>
          <a:p>
            <a:pPr lvl="2" marL="952560" indent="-285480">
              <a:lnSpc>
                <a:spcPct val="100000"/>
              </a:lnSpc>
              <a:buClr>
                <a:srgbClr val="ffffd9"/>
              </a:buClr>
              <a:buFont typeface="Symbol" charset="2"/>
              <a:buChar char=""/>
            </a:pPr>
            <a:r>
              <a:rPr b="0" lang="en-GB" sz="30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Pengembangan Keamanan</a:t>
            </a:r>
            <a:endParaRPr b="0" lang="en-GB" sz="3000" spc="-1" strike="noStrike">
              <a:solidFill>
                <a:srgbClr val="ffffd9"/>
              </a:solidFill>
              <a:latin typeface="Chantilly Pro"/>
            </a:endParaRPr>
          </a:p>
          <a:p>
            <a:pPr lvl="2" marL="952560" indent="-285480">
              <a:lnSpc>
                <a:spcPct val="100000"/>
              </a:lnSpc>
              <a:buClr>
                <a:srgbClr val="ffffd9"/>
              </a:buClr>
              <a:buFont typeface="Symbol" charset="2"/>
              <a:buChar char=""/>
            </a:pPr>
            <a:r>
              <a:rPr b="0" lang="en-GB" sz="30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Pengembangan Kinerja</a:t>
            </a:r>
            <a:endParaRPr b="0" lang="en-GB" sz="3000" spc="-1" strike="noStrike">
              <a:solidFill>
                <a:srgbClr val="ffffd9"/>
              </a:solidFill>
              <a:latin typeface="Chantilly Pro"/>
            </a:endParaRPr>
          </a:p>
          <a:p>
            <a:pPr marL="286560" indent="-286200">
              <a:lnSpc>
                <a:spcPct val="100000"/>
              </a:lnSpc>
              <a:spcAft>
                <a:spcPts val="1001"/>
              </a:spcAft>
              <a:buClr>
                <a:srgbClr val="ffffd9"/>
              </a:buClr>
              <a:buFont typeface="Symbol" charset="2"/>
              <a:buChar char=""/>
            </a:pPr>
            <a:r>
              <a:rPr b="0" lang="en-GB" sz="30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Pengembangan Jaringan</a:t>
            </a:r>
            <a:endParaRPr b="0" lang="en-GB" sz="3000" spc="-1" strike="noStrike">
              <a:solidFill>
                <a:srgbClr val="ffffd9"/>
              </a:solidFill>
              <a:latin typeface="Chantilly Pro"/>
            </a:endParaRPr>
          </a:p>
          <a:p>
            <a:pPr lvl="1" marL="619200" indent="-285480">
              <a:lnSpc>
                <a:spcPct val="100000"/>
              </a:lnSpc>
              <a:buClr>
                <a:srgbClr val="ffffd9"/>
              </a:buClr>
              <a:buFont typeface="Symbol" charset="2"/>
              <a:buChar char=""/>
            </a:pPr>
            <a:r>
              <a:rPr b="0" lang="en-GB" sz="30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Pengembangan LAN, MAN, WAN</a:t>
            </a:r>
            <a:endParaRPr b="0" lang="en-GB" sz="3000" spc="-1" strike="noStrike">
              <a:solidFill>
                <a:srgbClr val="ffffd9"/>
              </a:solidFill>
              <a:latin typeface="Chantilly Pro"/>
            </a:endParaRPr>
          </a:p>
          <a:p>
            <a:pPr lvl="2" marL="952560" indent="-285480">
              <a:lnSpc>
                <a:spcPct val="100000"/>
              </a:lnSpc>
              <a:buClr>
                <a:srgbClr val="ffffd9"/>
              </a:buClr>
              <a:buFont typeface="Symbol" charset="2"/>
              <a:buChar char=""/>
            </a:pPr>
            <a:r>
              <a:rPr b="0" lang="en-GB" sz="30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Pengembangan Keamanan</a:t>
            </a:r>
            <a:endParaRPr b="0" lang="en-GB" sz="3000" spc="-1" strike="noStrike">
              <a:solidFill>
                <a:srgbClr val="ffffd9"/>
              </a:solidFill>
              <a:latin typeface="Chantilly Pro"/>
            </a:endParaRPr>
          </a:p>
          <a:p>
            <a:pPr lvl="2" marL="952560" indent="-285480">
              <a:lnSpc>
                <a:spcPct val="100000"/>
              </a:lnSpc>
              <a:buClr>
                <a:srgbClr val="ffffd9"/>
              </a:buClr>
              <a:buFont typeface="Symbol" charset="2"/>
              <a:buChar char=""/>
            </a:pPr>
            <a:r>
              <a:rPr b="0" lang="en-GB" sz="3000" spc="-1" strike="noStrike">
                <a:solidFill>
                  <a:srgbClr val="ffffd9"/>
                </a:solidFill>
                <a:latin typeface="Chantilly Pro"/>
                <a:ea typeface="Chantilly Pro"/>
              </a:rPr>
              <a:t>Pengembangan Kinerja</a:t>
            </a:r>
            <a:endParaRPr b="0" lang="en-GB" sz="3000" spc="-1" strike="noStrike">
              <a:solidFill>
                <a:srgbClr val="ffffd9"/>
              </a:solidFill>
              <a:latin typeface="Chantilly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lideTitle1"/>
          <p:cNvSpPr txBox="1"/>
          <p:nvPr/>
        </p:nvSpPr>
        <p:spPr>
          <a:xfrm>
            <a:off x="457200" y="274320"/>
            <a:ext cx="8229240" cy="11376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4400" spc="-1" strike="noStrike">
                <a:solidFill>
                  <a:srgbClr val="ff9900"/>
                </a:solidFill>
                <a:latin typeface="Chantilly Pro"/>
                <a:ea typeface="Chantilly Pro"/>
              </a:rPr>
              <a:t>Manajemen Proses vs Proyek</a:t>
            </a:r>
            <a:endParaRPr b="0" lang="en-GB" sz="4400" spc="-1" strike="noStrike">
              <a:solidFill>
                <a:srgbClr val="ffffd9"/>
              </a:solidFill>
              <a:latin typeface="Basic Sans"/>
            </a:endParaRPr>
          </a:p>
        </p:txBody>
      </p:sp>
      <p:graphicFrame>
        <p:nvGraphicFramePr>
          <p:cNvPr id="95" name="SlideText1"/>
          <p:cNvGraphicFramePr/>
          <p:nvPr/>
        </p:nvGraphicFramePr>
        <p:xfrm>
          <a:off x="457200" y="1590840"/>
          <a:ext cx="8229240" cy="50112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001880"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Aspek Manajemen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Proses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Proyek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</a:tr>
              <a:tr h="1001880"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Aktivitas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Berulang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Unik (bisa 1x)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</a:tr>
              <a:tr h="1001880"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Penjadwalan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Berlangsung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Durasi Lama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</a:tr>
              <a:tr h="1001880"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Ketergantungan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Rendah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Tinggi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</a:tr>
              <a:tr h="1003680"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Resiko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Terbatas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  <a:tc>
                  <a:txBody>
                    <a:bodyPr lIns="35280" rIns="35280" tIns="35280" bIns="3528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GB" sz="2800" spc="-1" strike="noStrike">
                          <a:solidFill>
                            <a:srgbClr val="ffffd9"/>
                          </a:solidFill>
                          <a:latin typeface="Basic Sans"/>
                          <a:ea typeface="Basic Roman"/>
                        </a:rPr>
                        <a:t>Tinggi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35280" marR="35280">
                    <a:lnL w="6480">
                      <a:solidFill>
                        <a:srgbClr val="ffffd9"/>
                      </a:solidFill>
                    </a:lnL>
                    <a:lnR w="6480">
                      <a:solidFill>
                        <a:srgbClr val="ffffd9"/>
                      </a:solidFill>
                    </a:lnR>
                    <a:lnT w="6480">
                      <a:solidFill>
                        <a:srgbClr val="ffffd9"/>
                      </a:solidFill>
                    </a:lnT>
                    <a:lnB w="6480">
                      <a:solidFill>
                        <a:srgbClr val="ffffd9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lideTitle1"/>
          <p:cNvSpPr txBox="1"/>
          <p:nvPr/>
        </p:nvSpPr>
        <p:spPr>
          <a:xfrm>
            <a:off x="457200" y="274320"/>
            <a:ext cx="8229240" cy="11376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4400" spc="-1" strike="noStrike">
                <a:solidFill>
                  <a:srgbClr val="ff9900"/>
                </a:solidFill>
                <a:latin typeface="Chantilly Pro"/>
                <a:ea typeface="Chantilly Pro"/>
              </a:rPr>
              <a:t>Contoh</a:t>
            </a:r>
            <a:endParaRPr b="0" lang="en-GB" sz="4400" spc="-1" strike="noStrike">
              <a:solidFill>
                <a:srgbClr val="ffffd9"/>
              </a:solidFill>
              <a:latin typeface="Basic Sans"/>
            </a:endParaRPr>
          </a:p>
        </p:txBody>
      </p:sp>
      <p:pic>
        <p:nvPicPr>
          <p:cNvPr id="97" name="Picture1" descr=""/>
          <p:cNvPicPr/>
          <p:nvPr/>
        </p:nvPicPr>
        <p:blipFill>
          <a:blip r:embed="rId1"/>
          <a:stretch/>
        </p:blipFill>
        <p:spPr>
          <a:xfrm>
            <a:off x="502200" y="1828800"/>
            <a:ext cx="8092800" cy="4485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lideTitle1"/>
          <p:cNvSpPr txBox="1"/>
          <p:nvPr/>
        </p:nvSpPr>
        <p:spPr>
          <a:xfrm>
            <a:off x="457200" y="274320"/>
            <a:ext cx="8229240" cy="113760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4400" spc="-1" strike="noStrike">
                <a:solidFill>
                  <a:srgbClr val="ff9900"/>
                </a:solidFill>
                <a:latin typeface="Chantilly Pro"/>
                <a:ea typeface="Chantilly Pro"/>
              </a:rPr>
              <a:t>Contoh</a:t>
            </a:r>
            <a:endParaRPr b="0" lang="en-GB" sz="4400" spc="-1" strike="noStrike">
              <a:solidFill>
                <a:srgbClr val="ffffd9"/>
              </a:solidFill>
              <a:latin typeface="Basic Sans"/>
            </a:endParaRPr>
          </a:p>
        </p:txBody>
      </p:sp>
      <p:pic>
        <p:nvPicPr>
          <p:cNvPr id="99" name="Picture1" descr=""/>
          <p:cNvPicPr/>
          <p:nvPr/>
        </p:nvPicPr>
        <p:blipFill>
          <a:blip r:embed="rId1"/>
          <a:stretch/>
        </p:blipFill>
        <p:spPr>
          <a:xfrm>
            <a:off x="488160" y="1650240"/>
            <a:ext cx="8217720" cy="4663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ff9900"/>
      </a:dk2>
      <a:lt2>
        <a:srgbClr val="777777"/>
      </a:lt2>
      <a:accent1>
        <a:srgbClr val="fffff7"/>
      </a:accent1>
      <a:accent2>
        <a:srgbClr val="33cccc"/>
      </a:accent2>
      <a:accent3>
        <a:srgbClr val="53acac"/>
      </a:accent3>
      <a:accent4>
        <a:srgbClr val="738c8c"/>
      </a:accent4>
      <a:accent5>
        <a:srgbClr val="936c6c"/>
      </a:accent5>
      <a:accent6>
        <a:srgbClr val="b34c4c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ff9900"/>
      </a:dk2>
      <a:lt2>
        <a:srgbClr val="777777"/>
      </a:lt2>
      <a:accent1>
        <a:srgbClr val="fffff7"/>
      </a:accent1>
      <a:accent2>
        <a:srgbClr val="33cccc"/>
      </a:accent2>
      <a:accent3>
        <a:srgbClr val="53acac"/>
      </a:accent3>
      <a:accent4>
        <a:srgbClr val="738c8c"/>
      </a:accent4>
      <a:accent5>
        <a:srgbClr val="936c6c"/>
      </a:accent5>
      <a:accent6>
        <a:srgbClr val="b34c4c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LibreOffice/7.1.4.2$Linux_X86_64 LibreOffice_project/10$Build-2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2019-09-02T03:01:46Z</dcterms:created>
  <dc:creator/>
  <dc:description/>
  <dc:language>en-GB</dc:language>
  <cp:lastModifiedBy/>
  <dcterms:modified xsi:type="dcterms:W3CDTF">2021-09-16T18:07:54Z</dcterms:modified>
  <cp:revision>1</cp:revision>
  <dc:subject/>
  <dc:title/>
</cp:coreProperties>
</file>