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7559675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88700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4059360"/>
            <a:ext cx="88700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049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9000" y="405936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03160" y="176904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501960" y="176904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405936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03160" y="405936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501960" y="4059360"/>
            <a:ext cx="28558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32828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049000" y="1769040"/>
            <a:ext cx="432828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049000" y="1769040"/>
            <a:ext cx="432828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32828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049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049000" y="405936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049000" y="1769040"/>
            <a:ext cx="432828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4059360"/>
            <a:ext cx="8870040" cy="209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Click to edit the title text format</a:t>
            </a:r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8870040" cy="438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766"/>
              </a:spcAft>
              <a:buClr>
                <a:srgbClr val="666666"/>
              </a:buClr>
              <a:buSzPct val="45000"/>
              <a:buFont typeface="Wingdings" charset="2"/>
              <a:buChar char=""/>
            </a:pP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Click to edit the outline text 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format</a:t>
            </a:r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  <a:p>
            <a:pPr lvl="1" marL="864000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s-NI" sz="2800" spc="-1" strike="noStrike">
                <a:solidFill>
                  <a:srgbClr val="666666"/>
                </a:solidFill>
                <a:latin typeface="Cantarell"/>
              </a:rPr>
              <a:t>Second Outline Level</a:t>
            </a:r>
            <a:endParaRPr b="1" lang="es-NI" sz="2800" spc="-1" strike="noStrike">
              <a:solidFill>
                <a:srgbClr val="666666"/>
              </a:solidFill>
              <a:latin typeface="Cantarell"/>
            </a:endParaRPr>
          </a:p>
          <a:p>
            <a:pPr lvl="2" marL="1296000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s-NI" sz="2400" spc="-1" strike="noStrike">
                <a:solidFill>
                  <a:srgbClr val="666666"/>
                </a:solidFill>
                <a:latin typeface="Cantarell"/>
              </a:rPr>
              <a:t>Third Outline Level</a:t>
            </a:r>
            <a:endParaRPr b="1" lang="es-NI" sz="2400" spc="-1" strike="noStrike">
              <a:solidFill>
                <a:srgbClr val="666666"/>
              </a:solidFill>
              <a:latin typeface="Cantarel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1" lang="es-NI" sz="2000" spc="-1" strike="noStrike">
                <a:solidFill>
                  <a:srgbClr val="666666"/>
                </a:solidFill>
                <a:latin typeface="Cantarell"/>
              </a:rPr>
              <a:t>Fourth Outline Level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s-NI" sz="2000" spc="-1" strike="noStrike">
                <a:solidFill>
                  <a:srgbClr val="666666"/>
                </a:solidFill>
                <a:latin typeface="Cantarell"/>
              </a:rPr>
              <a:t>Fifth Outline Level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s-NI" sz="2000" spc="-1" strike="noStrike">
                <a:solidFill>
                  <a:srgbClr val="666666"/>
                </a:solidFill>
                <a:latin typeface="Cantarell"/>
              </a:rPr>
              <a:t>Sixth Outline Level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s-NI" sz="2000" spc="-1" strike="noStrike">
                <a:solidFill>
                  <a:srgbClr val="666666"/>
                </a:solidFill>
                <a:latin typeface="Cantarell"/>
              </a:rPr>
              <a:t>Seventh Outline Level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s-NI" sz="1400" spc="-1" strike="noStrike">
                <a:latin typeface="Times New Roman"/>
              </a:rPr>
              <a:t>&lt;date/time&gt;</a:t>
            </a:r>
            <a:endParaRPr b="0" lang="es-NI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/>
            <a:r>
              <a:rPr b="0" lang="es-NI" sz="1400" spc="-1" strike="noStrike">
                <a:latin typeface="Times New Roman"/>
              </a:rPr>
              <a:t>&lt;footer&gt;</a:t>
            </a:r>
            <a:endParaRPr b="0" lang="es-NI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r"/>
            <a:fld id="{C0BF0130-17CA-4D61-944E-A72988E4CD94}" type="slidenum">
              <a:rPr b="0" lang="es-NI" sz="1400" spc="-1" strike="noStrike">
                <a:latin typeface="Times New Roman"/>
              </a:rPr>
              <a:t>&lt;number&gt;</a:t>
            </a:fld>
            <a:endParaRPr b="0" lang="es-NI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008360" y="1865880"/>
            <a:ext cx="8783640" cy="177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Manajeme Proyek TI</a:t>
            </a:r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1008000" y="3175560"/>
            <a:ext cx="6984000" cy="85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J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a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l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u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r 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K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r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i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t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i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k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a</a:t>
            </a: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l</a:t>
            </a:r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sp>
        <p:nvSpPr>
          <p:cNvPr id="43" name=""/>
          <p:cNvSpPr txBox="1"/>
          <p:nvPr/>
        </p:nvSpPr>
        <p:spPr>
          <a:xfrm>
            <a:off x="5040000" y="4579920"/>
            <a:ext cx="496800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1500" spc="-1" strike="noStrike">
                <a:solidFill>
                  <a:srgbClr val="333333"/>
                </a:solidFill>
                <a:latin typeface="Cantarell"/>
              </a:rPr>
              <a:t>Presenter</a:t>
            </a:r>
            <a:r>
              <a:rPr b="1" lang="es-NI" sz="1500" spc="-1" strike="noStrike">
                <a:solidFill>
                  <a:srgbClr val="333333"/>
                </a:solidFill>
                <a:latin typeface="Cantarell"/>
              </a:rPr>
              <a:t>:</a:t>
            </a:r>
            <a:endParaRPr b="1" lang="es-NI" sz="1500" spc="-1" strike="noStrike">
              <a:solidFill>
                <a:srgbClr val="666666"/>
              </a:solidFill>
              <a:latin typeface="Cantarell"/>
            </a:endParaRPr>
          </a:p>
          <a:p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Alauddi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n 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Maulan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a 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Hirzan, 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M. Kom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  <a:p>
            <a:r>
              <a:rPr b="1" lang="es-NI" sz="1500" spc="-1" strike="noStrike">
                <a:solidFill>
                  <a:srgbClr val="333333"/>
                </a:solidFill>
                <a:latin typeface="Cantarell"/>
              </a:rPr>
              <a:t>Organizati</a:t>
            </a:r>
            <a:r>
              <a:rPr b="1" lang="es-NI" sz="1500" spc="-1" strike="noStrike">
                <a:solidFill>
                  <a:srgbClr val="333333"/>
                </a:solidFill>
                <a:latin typeface="Cantarell"/>
              </a:rPr>
              <a:t>on:</a:t>
            </a:r>
            <a:endParaRPr b="1" lang="es-NI" sz="1500" spc="-1" strike="noStrike">
              <a:solidFill>
                <a:srgbClr val="666666"/>
              </a:solidFill>
              <a:latin typeface="Cantarell"/>
            </a:endParaRPr>
          </a:p>
          <a:p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Univers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itas 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Semara</a:t>
            </a:r>
            <a:r>
              <a:rPr b="1" lang="es-NI" sz="2000" spc="-1" strike="noStrike">
                <a:solidFill>
                  <a:srgbClr val="000000"/>
                </a:solidFill>
                <a:latin typeface="Cantarell"/>
              </a:rPr>
              <a:t>ng</a:t>
            </a:r>
            <a:endParaRPr b="1" lang="es-NI" sz="2000" spc="-1" strike="noStrike">
              <a:solidFill>
                <a:srgbClr val="666666"/>
              </a:solidFill>
              <a:latin typeface="Cantarel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Di</a:t>
            </a:r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ke</a:t>
            </a:r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ta</a:t>
            </a:r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hu</a:t>
            </a:r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i</a:t>
            </a:r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graphicFrame>
        <p:nvGraphicFramePr>
          <p:cNvPr id="45" name="SlideText1"/>
          <p:cNvGraphicFramePr/>
          <p:nvPr/>
        </p:nvGraphicFramePr>
        <p:xfrm>
          <a:off x="292680" y="1925640"/>
          <a:ext cx="9143640" cy="43038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  <a:gridCol w="2286000"/>
              </a:tblGrid>
              <a:tr h="478080">
                <a:tc>
                  <a:txBody>
                    <a:bodyPr lIns="35280" rIns="35280" tIns="35280" bIns="35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Kode Aktivitas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ctr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Nama Aktivitas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ctr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Ketergantungan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ctr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Durasi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ctr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A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Pengumpulan Data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-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10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B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Analisis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A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15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C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Desain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B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10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D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Advertising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B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10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E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Implementasi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C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20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F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Pemasaran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D,E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10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808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G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Data Manajemen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E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20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15</a:t>
                      </a:r>
                      <a:endParaRPr b="0" lang="es-NI" sz="20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79160"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H</a:t>
                      </a:r>
                      <a:endParaRPr b="0" lang="es-NI" sz="18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Evaluasi</a:t>
                      </a:r>
                      <a:endParaRPr b="0" lang="es-NI" sz="18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F,G</a:t>
                      </a:r>
                      <a:endParaRPr b="0" lang="es-NI" sz="18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35280" rIns="35280" tIns="35280" bIns="3528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34362f"/>
                          </a:solidFill>
                          <a:latin typeface="Arial"/>
                          <a:ea typeface="Arial"/>
                        </a:rPr>
                        <a:t>5</a:t>
                      </a:r>
                      <a:endParaRPr b="0" lang="es-NI" sz="1800" spc="-1" strike="noStrike">
                        <a:latin typeface="Times New Roman"/>
                      </a:endParaRPr>
                    </a:p>
                  </a:txBody>
                  <a:tcPr anchor="t" marL="35280" marR="3528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Ub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ah 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Ta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bel 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ke 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Di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ag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ra</a:t>
            </a:r>
            <a:r>
              <a:rPr b="1" lang="es-NI" sz="5000" spc="-1" strike="noStrike">
                <a:solidFill>
                  <a:srgbClr val="004586"/>
                </a:solidFill>
                <a:latin typeface="Comfortaa"/>
              </a:rPr>
              <a:t>m</a:t>
            </a:r>
            <a:endParaRPr b="1" lang="es-NI" sz="5000" spc="-1" strike="noStrike">
              <a:solidFill>
                <a:srgbClr val="004586"/>
              </a:solidFill>
              <a:latin typeface="Comfortaa"/>
            </a:endParaRPr>
          </a:p>
        </p:txBody>
      </p:sp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146880" y="2808000"/>
            <a:ext cx="9789120" cy="2832120"/>
          </a:xfrm>
          <a:prstGeom prst="rect">
            <a:avLst/>
          </a:prstGeom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792000" y="2808000"/>
            <a:ext cx="0" cy="576000"/>
          </a:xfrm>
          <a:prstGeom prst="line">
            <a:avLst/>
          </a:prstGeom>
          <a:ln w="0"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"/>
          <p:cNvSpPr txBox="1"/>
          <p:nvPr/>
        </p:nvSpPr>
        <p:spPr>
          <a:xfrm>
            <a:off x="144000" y="1584000"/>
            <a:ext cx="1872000" cy="11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s-NI" sz="1800" spc="-1" strike="noStrike">
                <a:latin typeface="Arial"/>
              </a:rPr>
              <a:t>Tugas A paling awal karena tidak ada ketergantungan</a:t>
            </a:r>
            <a:endParaRPr b="0" lang="es-NI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30096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4000" spc="-1" strike="noStrike">
                <a:solidFill>
                  <a:srgbClr val="3465a4"/>
                </a:solidFill>
                <a:latin typeface="Comfortaa"/>
              </a:rPr>
              <a:t>Berikan Durasi Masing-Masing Tugas</a:t>
            </a:r>
            <a:endParaRPr b="1" lang="es-NI" sz="4000" spc="-1" strike="noStrike">
              <a:solidFill>
                <a:srgbClr val="3465a4"/>
              </a:solidFill>
              <a:latin typeface="Comfortaa"/>
            </a:endParaRPr>
          </a:p>
        </p:txBody>
      </p:sp>
      <p:pic>
        <p:nvPicPr>
          <p:cNvPr id="51" name="" descr=""/>
          <p:cNvPicPr/>
          <p:nvPr/>
        </p:nvPicPr>
        <p:blipFill>
          <a:blip r:embed="rId1"/>
          <a:stretch/>
        </p:blipFill>
        <p:spPr>
          <a:xfrm>
            <a:off x="72000" y="2592000"/>
            <a:ext cx="9966240" cy="288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3200"/>
            <a:ext cx="9071640" cy="141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Forwa</a:t>
            </a:r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rd </a:t>
            </a:r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Pass</a:t>
            </a:r>
            <a:br/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Perhit</a:t>
            </a:r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ungan </a:t>
            </a:r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ke </a:t>
            </a:r>
            <a:r>
              <a:rPr b="1" lang="es-NI" sz="4800" spc="-1" strike="noStrike">
                <a:solidFill>
                  <a:srgbClr val="3465a4"/>
                </a:solidFill>
                <a:latin typeface="Comfortaa"/>
              </a:rPr>
              <a:t>Kanan</a:t>
            </a:r>
            <a:endParaRPr b="1" lang="es-NI" sz="48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8870040" cy="46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766"/>
              </a:spcAft>
              <a:buClr>
                <a:srgbClr val="666666"/>
              </a:buClr>
              <a:buSzPct val="45000"/>
              <a:buFont typeface="Wingdings" charset="2"/>
              <a:buChar char=""/>
            </a:pPr>
            <a:r>
              <a:rPr b="1" lang="es-NI" sz="2600" spc="-1" strike="noStrike">
                <a:solidFill>
                  <a:srgbClr val="666666"/>
                </a:solidFill>
                <a:latin typeface="Cantarell"/>
              </a:rPr>
              <a:t>Dimulai dari kiri dengan angka 0</a:t>
            </a:r>
            <a:endParaRPr b="1" lang="es-NI" sz="2600" spc="-1" strike="noStrike">
              <a:solidFill>
                <a:srgbClr val="666666"/>
              </a:solidFill>
              <a:latin typeface="Cantarel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72000" y="2592000"/>
            <a:ext cx="9966240" cy="2880000"/>
          </a:xfrm>
          <a:prstGeom prst="rect">
            <a:avLst/>
          </a:prstGeom>
          <a:ln w="0">
            <a:noFill/>
          </a:ln>
        </p:spPr>
      </p:pic>
      <p:sp>
        <p:nvSpPr>
          <p:cNvPr id="55" name=""/>
          <p:cNvSpPr txBox="1"/>
          <p:nvPr/>
        </p:nvSpPr>
        <p:spPr>
          <a:xfrm>
            <a:off x="864000" y="2952000"/>
            <a:ext cx="1368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 + 10 = 10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56" name=""/>
          <p:cNvSpPr txBox="1"/>
          <p:nvPr/>
        </p:nvSpPr>
        <p:spPr>
          <a:xfrm>
            <a:off x="324000" y="3420000"/>
            <a:ext cx="288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57" name=""/>
          <p:cNvSpPr txBox="1"/>
          <p:nvPr/>
        </p:nvSpPr>
        <p:spPr>
          <a:xfrm>
            <a:off x="1872000" y="339768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10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58" name=""/>
          <p:cNvSpPr txBox="1"/>
          <p:nvPr/>
        </p:nvSpPr>
        <p:spPr>
          <a:xfrm>
            <a:off x="1800000" y="2592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10 + 15 = 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59" name=""/>
          <p:cNvSpPr txBox="1"/>
          <p:nvPr/>
        </p:nvSpPr>
        <p:spPr>
          <a:xfrm>
            <a:off x="3456000" y="273600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0" name=""/>
          <p:cNvSpPr txBox="1"/>
          <p:nvPr/>
        </p:nvSpPr>
        <p:spPr>
          <a:xfrm>
            <a:off x="3456000" y="418968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1" name=""/>
          <p:cNvSpPr txBox="1"/>
          <p:nvPr/>
        </p:nvSpPr>
        <p:spPr>
          <a:xfrm>
            <a:off x="3888000" y="2232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 + 10 = 35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2" name=""/>
          <p:cNvSpPr txBox="1"/>
          <p:nvPr/>
        </p:nvSpPr>
        <p:spPr>
          <a:xfrm>
            <a:off x="5076000" y="273600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35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3" name=""/>
          <p:cNvSpPr txBox="1"/>
          <p:nvPr/>
        </p:nvSpPr>
        <p:spPr>
          <a:xfrm>
            <a:off x="5616000" y="2232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35 + 20 = 55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4" name=""/>
          <p:cNvSpPr txBox="1"/>
          <p:nvPr/>
        </p:nvSpPr>
        <p:spPr>
          <a:xfrm>
            <a:off x="7020000" y="273600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5" name=""/>
          <p:cNvSpPr txBox="1"/>
          <p:nvPr/>
        </p:nvSpPr>
        <p:spPr>
          <a:xfrm>
            <a:off x="4536000" y="5400000"/>
            <a:ext cx="3312000" cy="93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s-NI" sz="1800" spc="-1" strike="noStrike">
                <a:latin typeface="Arial"/>
              </a:rPr>
              <a:t>T</a:t>
            </a:r>
            <a:r>
              <a:rPr b="0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r</a:t>
            </a:r>
            <a:r>
              <a:rPr b="0" lang="es-NI" sz="1800" spc="-1" strike="noStrike">
                <a:latin typeface="Arial"/>
              </a:rPr>
              <a:t>j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d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m</a:t>
            </a:r>
            <a:r>
              <a:rPr b="0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r</a:t>
            </a:r>
            <a:r>
              <a:rPr b="0" lang="es-NI" sz="1800" spc="-1" strike="noStrike">
                <a:latin typeface="Arial"/>
              </a:rPr>
              <a:t>g</a:t>
            </a:r>
            <a:r>
              <a:rPr b="0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d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s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n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.</a:t>
            </a:r>
            <a:r>
              <a:rPr b="0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N</a:t>
            </a:r>
            <a:r>
              <a:rPr b="1" lang="es-NI" sz="1800" spc="-1" strike="noStrike">
                <a:latin typeface="Arial"/>
              </a:rPr>
              <a:t>i</a:t>
            </a:r>
            <a:r>
              <a:rPr b="1" lang="es-NI" sz="1800" spc="-1" strike="noStrike">
                <a:latin typeface="Arial"/>
              </a:rPr>
              <a:t>l</a:t>
            </a:r>
            <a:r>
              <a:rPr b="1" lang="es-NI" sz="1800" spc="-1" strike="noStrike">
                <a:latin typeface="Arial"/>
              </a:rPr>
              <a:t>a</a:t>
            </a:r>
            <a:r>
              <a:rPr b="1" lang="es-NI" sz="1800" spc="-1" strike="noStrike">
                <a:latin typeface="Arial"/>
              </a:rPr>
              <a:t>i</a:t>
            </a:r>
            <a:r>
              <a:rPr b="1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B</a:t>
            </a:r>
            <a:r>
              <a:rPr b="0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r</a:t>
            </a:r>
            <a:r>
              <a:rPr b="0" lang="es-NI" sz="1800" spc="-1" strike="noStrike">
                <a:latin typeface="Arial"/>
              </a:rPr>
              <a:t>t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b</a:t>
            </a:r>
            <a:r>
              <a:rPr b="0" lang="es-NI" sz="1800" spc="-1" strike="noStrike">
                <a:latin typeface="Arial"/>
              </a:rPr>
              <a:t>r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k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n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d</a:t>
            </a:r>
            <a:r>
              <a:rPr b="0" lang="es-NI" sz="1800" spc="-1" strike="noStrike">
                <a:latin typeface="Arial"/>
              </a:rPr>
              <a:t>e</a:t>
            </a:r>
            <a:r>
              <a:rPr b="0" lang="es-NI" sz="1800" spc="-1" strike="noStrike">
                <a:latin typeface="Arial"/>
              </a:rPr>
              <a:t>n</a:t>
            </a:r>
            <a:r>
              <a:rPr b="0" lang="es-NI" sz="1800" spc="-1" strike="noStrike">
                <a:latin typeface="Arial"/>
              </a:rPr>
              <a:t>g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n</a:t>
            </a:r>
            <a:r>
              <a:rPr b="0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N</a:t>
            </a:r>
            <a:r>
              <a:rPr b="1" lang="es-NI" sz="1800" spc="-1" strike="noStrike">
                <a:latin typeface="Arial"/>
              </a:rPr>
              <a:t>i</a:t>
            </a:r>
            <a:r>
              <a:rPr b="1" lang="es-NI" sz="1800" spc="-1" strike="noStrike">
                <a:latin typeface="Arial"/>
              </a:rPr>
              <a:t>l</a:t>
            </a:r>
            <a:r>
              <a:rPr b="1" lang="es-NI" sz="1800" spc="-1" strike="noStrike">
                <a:latin typeface="Arial"/>
              </a:rPr>
              <a:t>a</a:t>
            </a:r>
            <a:r>
              <a:rPr b="1" lang="es-NI" sz="1800" spc="-1" strike="noStrike">
                <a:latin typeface="Arial"/>
              </a:rPr>
              <a:t>i</a:t>
            </a:r>
            <a:r>
              <a:rPr b="1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D</a:t>
            </a:r>
            <a:endParaRPr b="0" lang="es-NI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m</a:t>
            </a:r>
            <a:r>
              <a:rPr b="0" lang="es-NI" sz="1800" spc="-1" strike="noStrike">
                <a:latin typeface="Arial"/>
              </a:rPr>
              <a:t>b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l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n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l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i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M</a:t>
            </a: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X</a:t>
            </a:r>
            <a:r>
              <a:rPr b="0" lang="es-NI" sz="1800" spc="-1" strike="noStrike">
                <a:latin typeface="Arial"/>
              </a:rPr>
              <a:t> </a:t>
            </a:r>
            <a:r>
              <a:rPr b="0" lang="es-NI" sz="1800" spc="-1" strike="noStrike">
                <a:latin typeface="Arial"/>
              </a:rPr>
              <a:t>:</a:t>
            </a:r>
            <a:r>
              <a:rPr b="1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(</a:t>
            </a:r>
            <a:r>
              <a:rPr b="1" lang="es-NI" sz="1800" spc="-1" strike="noStrike">
                <a:latin typeface="Arial"/>
              </a:rPr>
              <a:t>5</a:t>
            </a:r>
            <a:r>
              <a:rPr b="1" lang="es-NI" sz="1800" spc="-1" strike="noStrike">
                <a:latin typeface="Arial"/>
              </a:rPr>
              <a:t>5</a:t>
            </a:r>
            <a:r>
              <a:rPr b="1" lang="es-NI" sz="1800" spc="-1" strike="noStrike">
                <a:latin typeface="Arial"/>
              </a:rPr>
              <a:t>)</a:t>
            </a:r>
            <a:r>
              <a:rPr b="1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3</a:t>
            </a:r>
            <a:r>
              <a:rPr b="1" lang="es-NI" sz="1800" spc="-1" strike="noStrike">
                <a:latin typeface="Arial"/>
              </a:rPr>
              <a:t>5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66" name=""/>
          <p:cNvSpPr txBox="1"/>
          <p:nvPr/>
        </p:nvSpPr>
        <p:spPr>
          <a:xfrm>
            <a:off x="6984000" y="410400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7" name=""/>
          <p:cNvSpPr txBox="1"/>
          <p:nvPr/>
        </p:nvSpPr>
        <p:spPr>
          <a:xfrm>
            <a:off x="7632000" y="2232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 + 15 = </a:t>
            </a:r>
            <a:r>
              <a:rPr b="1" lang="es-NI" sz="1800" spc="-1" strike="noStrike">
                <a:latin typeface="Arial"/>
              </a:rPr>
              <a:t>70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8" name=""/>
          <p:cNvSpPr txBox="1"/>
          <p:nvPr/>
        </p:nvSpPr>
        <p:spPr>
          <a:xfrm>
            <a:off x="8136000" y="4896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 + 10 = 65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69" name=""/>
          <p:cNvSpPr txBox="1"/>
          <p:nvPr/>
        </p:nvSpPr>
        <p:spPr>
          <a:xfrm>
            <a:off x="7848000" y="5400000"/>
            <a:ext cx="2160000" cy="111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es-NI" sz="1800" spc="-1" strike="noStrike">
                <a:latin typeface="Arial"/>
              </a:rPr>
              <a:t>Me</a:t>
            </a:r>
            <a:r>
              <a:rPr b="0" lang="es-NI" sz="1800" spc="-1" strike="noStrike">
                <a:latin typeface="Arial"/>
              </a:rPr>
              <a:t>rge </a:t>
            </a:r>
            <a:r>
              <a:rPr b="0" lang="es-NI" sz="1800" spc="-1" strike="noStrike">
                <a:latin typeface="Arial"/>
              </a:rPr>
              <a:t>ant</a:t>
            </a:r>
            <a:r>
              <a:rPr b="0" lang="es-NI" sz="1800" spc="-1" strike="noStrike">
                <a:latin typeface="Arial"/>
              </a:rPr>
              <a:t>ara </a:t>
            </a:r>
            <a:r>
              <a:rPr b="1" lang="es-NI" sz="1800" spc="-1" strike="noStrike">
                <a:latin typeface="Arial"/>
              </a:rPr>
              <a:t>Nil</a:t>
            </a:r>
            <a:r>
              <a:rPr b="1" lang="es-NI" sz="1800" spc="-1" strike="noStrike">
                <a:latin typeface="Arial"/>
              </a:rPr>
              <a:t>ai </a:t>
            </a:r>
            <a:r>
              <a:rPr b="1" lang="es-NI" sz="1800" spc="-1" strike="noStrike">
                <a:latin typeface="Arial"/>
              </a:rPr>
              <a:t>G </a:t>
            </a:r>
            <a:r>
              <a:rPr b="0" lang="es-NI" sz="1800" spc="-1" strike="noStrike">
                <a:latin typeface="Arial"/>
              </a:rPr>
              <a:t>da</a:t>
            </a:r>
            <a:r>
              <a:rPr b="0" lang="es-NI" sz="1800" spc="-1" strike="noStrike">
                <a:latin typeface="Arial"/>
              </a:rPr>
              <a:t>n </a:t>
            </a:r>
            <a:r>
              <a:rPr b="1" lang="es-NI" sz="1800" spc="-1" strike="noStrike">
                <a:latin typeface="Arial"/>
              </a:rPr>
              <a:t>Nil</a:t>
            </a:r>
            <a:r>
              <a:rPr b="1" lang="es-NI" sz="1800" spc="-1" strike="noStrike">
                <a:latin typeface="Arial"/>
              </a:rPr>
              <a:t>ai </a:t>
            </a:r>
            <a:r>
              <a:rPr b="1" lang="es-NI" sz="1800" spc="-1" strike="noStrike">
                <a:latin typeface="Arial"/>
              </a:rPr>
              <a:t>F:</a:t>
            </a:r>
            <a:endParaRPr b="0" lang="es-NI" sz="1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s-NI" sz="1800" spc="-1" strike="noStrike">
                <a:latin typeface="Arial"/>
              </a:rPr>
              <a:t>A</a:t>
            </a:r>
            <a:r>
              <a:rPr b="0" lang="es-NI" sz="1800" spc="-1" strike="noStrike">
                <a:latin typeface="Arial"/>
              </a:rPr>
              <a:t>mb</a:t>
            </a:r>
            <a:r>
              <a:rPr b="0" lang="es-NI" sz="1800" spc="-1" strike="noStrike">
                <a:latin typeface="Arial"/>
              </a:rPr>
              <a:t>il </a:t>
            </a:r>
            <a:r>
              <a:rPr b="0" lang="es-NI" sz="1800" spc="-1" strike="noStrike">
                <a:latin typeface="Arial"/>
              </a:rPr>
              <a:t>nil</a:t>
            </a:r>
            <a:r>
              <a:rPr b="0" lang="es-NI" sz="1800" spc="-1" strike="noStrike">
                <a:latin typeface="Arial"/>
              </a:rPr>
              <a:t>ai </a:t>
            </a:r>
            <a:r>
              <a:rPr b="0" lang="es-NI" sz="1800" spc="-1" strike="noStrike">
                <a:latin typeface="Arial"/>
              </a:rPr>
              <a:t>Ma</a:t>
            </a:r>
            <a:r>
              <a:rPr b="0" lang="es-NI" sz="1800" spc="-1" strike="noStrike">
                <a:latin typeface="Arial"/>
              </a:rPr>
              <a:t>x :</a:t>
            </a:r>
            <a:r>
              <a:rPr b="1" lang="es-NI" sz="1800" spc="-1" strike="noStrike">
                <a:latin typeface="Arial"/>
              </a:rPr>
              <a:t> </a:t>
            </a:r>
            <a:r>
              <a:rPr b="1" lang="es-NI" sz="1800" spc="-1" strike="noStrike">
                <a:latin typeface="Arial"/>
              </a:rPr>
              <a:t>(70</a:t>
            </a:r>
            <a:r>
              <a:rPr b="1" lang="es-NI" sz="1800" spc="-1" strike="noStrike">
                <a:latin typeface="Arial"/>
              </a:rPr>
              <a:t>) </a:t>
            </a:r>
            <a:r>
              <a:rPr b="1" lang="es-NI" sz="1800" spc="-1" strike="noStrike">
                <a:latin typeface="Arial"/>
              </a:rPr>
              <a:t>65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612000" y="3636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"/>
          <p:cNvSpPr/>
          <p:nvPr/>
        </p:nvSpPr>
        <p:spPr>
          <a:xfrm>
            <a:off x="2232000" y="3672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"/>
          <p:cNvSpPr txBox="1"/>
          <p:nvPr/>
        </p:nvSpPr>
        <p:spPr>
          <a:xfrm>
            <a:off x="8784000" y="339768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70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73" name=""/>
          <p:cNvSpPr txBox="1"/>
          <p:nvPr/>
        </p:nvSpPr>
        <p:spPr>
          <a:xfrm>
            <a:off x="4608000" y="4896000"/>
            <a:ext cx="1656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 + 10 = 35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16000" y="2952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"/>
          <p:cNvSpPr/>
          <p:nvPr/>
        </p:nvSpPr>
        <p:spPr>
          <a:xfrm>
            <a:off x="3816000" y="4464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"/>
          <p:cNvSpPr/>
          <p:nvPr/>
        </p:nvSpPr>
        <p:spPr>
          <a:xfrm>
            <a:off x="5436000" y="2952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"/>
          <p:cNvSpPr/>
          <p:nvPr/>
        </p:nvSpPr>
        <p:spPr>
          <a:xfrm>
            <a:off x="5544000" y="5256000"/>
            <a:ext cx="576000" cy="0"/>
          </a:xfrm>
          <a:prstGeom prst="line">
            <a:avLst/>
          </a:prstGeom>
          <a:ln w="57240">
            <a:solidFill>
              <a:srgbClr val="ff0000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"/>
          <p:cNvSpPr/>
          <p:nvPr/>
        </p:nvSpPr>
        <p:spPr>
          <a:xfrm>
            <a:off x="6552000" y="2592000"/>
            <a:ext cx="576000" cy="0"/>
          </a:xfrm>
          <a:prstGeom prst="line">
            <a:avLst/>
          </a:prstGeom>
          <a:ln w="57240">
            <a:solidFill>
              <a:srgbClr val="ff0000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"/>
          <p:cNvSpPr/>
          <p:nvPr/>
        </p:nvSpPr>
        <p:spPr>
          <a:xfrm>
            <a:off x="8568000" y="2592000"/>
            <a:ext cx="576000" cy="0"/>
          </a:xfrm>
          <a:prstGeom prst="line">
            <a:avLst/>
          </a:prstGeom>
          <a:ln w="57240">
            <a:solidFill>
              <a:srgbClr val="ff0000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"/>
          <p:cNvSpPr/>
          <p:nvPr/>
        </p:nvSpPr>
        <p:spPr>
          <a:xfrm>
            <a:off x="9072000" y="5256000"/>
            <a:ext cx="576000" cy="0"/>
          </a:xfrm>
          <a:prstGeom prst="line">
            <a:avLst/>
          </a:prstGeom>
          <a:ln w="57240">
            <a:solidFill>
              <a:srgbClr val="ff0000"/>
            </a:solidFill>
            <a:prstDash val="sysDash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"/>
          <p:cNvSpPr/>
          <p:nvPr/>
        </p:nvSpPr>
        <p:spPr>
          <a:xfrm>
            <a:off x="7380000" y="2952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"/>
          <p:cNvSpPr/>
          <p:nvPr/>
        </p:nvSpPr>
        <p:spPr>
          <a:xfrm>
            <a:off x="7380000" y="4320000"/>
            <a:ext cx="0" cy="648000"/>
          </a:xfrm>
          <a:prstGeom prst="line">
            <a:avLst/>
          </a:prstGeom>
          <a:ln w="381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2" dur="500" fill="hold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8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9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0" dur="5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5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6" dur="5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9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0" dur="5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8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3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45360"/>
            <a:ext cx="9071640" cy="177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Backward Pass</a:t>
            </a:r>
            <a:br/>
            <a:r>
              <a:rPr b="1" lang="es-NI" sz="6000" spc="-1" strike="noStrike">
                <a:solidFill>
                  <a:srgbClr val="3465a4"/>
                </a:solidFill>
                <a:latin typeface="Comfortaa"/>
              </a:rPr>
              <a:t>Perhitungan ke Kiri</a:t>
            </a:r>
            <a:endParaRPr b="1" lang="es-NI" sz="60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8870040" cy="46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766"/>
              </a:spcAft>
              <a:buClr>
                <a:srgbClr val="666666"/>
              </a:buClr>
              <a:buSzPct val="45000"/>
              <a:buFont typeface="Wingdings" charset="2"/>
              <a:buChar char=""/>
            </a:pPr>
            <a:r>
              <a:rPr b="1" lang="es-NI" sz="2400" spc="-1" strike="noStrike">
                <a:solidFill>
                  <a:srgbClr val="666666"/>
                </a:solidFill>
                <a:latin typeface="Cantarell"/>
              </a:rPr>
              <a:t>Dimulai dari Kanan dengan nilai di paling kanan</a:t>
            </a:r>
            <a:endParaRPr b="1" lang="es-NI" sz="2400" spc="-1" strike="noStrike">
              <a:solidFill>
                <a:srgbClr val="666666"/>
              </a:solidFill>
              <a:latin typeface="Cantarell"/>
            </a:endParaRPr>
          </a:p>
        </p:txBody>
      </p:sp>
      <p:pic>
        <p:nvPicPr>
          <p:cNvPr id="85" name="" descr=""/>
          <p:cNvPicPr/>
          <p:nvPr/>
        </p:nvPicPr>
        <p:blipFill>
          <a:blip r:embed="rId1"/>
          <a:stretch/>
        </p:blipFill>
        <p:spPr>
          <a:xfrm>
            <a:off x="30240" y="3096000"/>
            <a:ext cx="10049760" cy="2904120"/>
          </a:xfrm>
          <a:prstGeom prst="rect">
            <a:avLst/>
          </a:prstGeom>
          <a:ln w="0">
            <a:noFill/>
          </a:ln>
        </p:spPr>
      </p:pic>
      <p:sp>
        <p:nvSpPr>
          <p:cNvPr id="86" name=""/>
          <p:cNvSpPr txBox="1"/>
          <p:nvPr/>
        </p:nvSpPr>
        <p:spPr>
          <a:xfrm>
            <a:off x="9432000" y="3888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70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87" name=""/>
          <p:cNvSpPr txBox="1"/>
          <p:nvPr/>
        </p:nvSpPr>
        <p:spPr>
          <a:xfrm>
            <a:off x="8208000" y="540000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70 – 10 = 60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7416000" y="4032000"/>
            <a:ext cx="2016000" cy="144000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"/>
          <p:cNvSpPr/>
          <p:nvPr/>
        </p:nvSpPr>
        <p:spPr>
          <a:xfrm flipH="1">
            <a:off x="7416000" y="4032000"/>
            <a:ext cx="2016000" cy="12960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"/>
          <p:cNvSpPr txBox="1"/>
          <p:nvPr/>
        </p:nvSpPr>
        <p:spPr>
          <a:xfrm>
            <a:off x="8208000" y="318168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70 – 15 = 55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91" name=""/>
          <p:cNvSpPr txBox="1"/>
          <p:nvPr/>
        </p:nvSpPr>
        <p:spPr>
          <a:xfrm>
            <a:off x="7560000" y="4608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60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92" name=""/>
          <p:cNvSpPr txBox="1"/>
          <p:nvPr/>
        </p:nvSpPr>
        <p:spPr>
          <a:xfrm>
            <a:off x="7560000" y="3240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93" name=""/>
          <p:cNvSpPr txBox="1"/>
          <p:nvPr/>
        </p:nvSpPr>
        <p:spPr>
          <a:xfrm>
            <a:off x="6336000" y="2160000"/>
            <a:ext cx="2520000" cy="858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s-NI" sz="1800" spc="-1" strike="noStrike">
                <a:latin typeface="Arial"/>
              </a:rPr>
              <a:t>Terjadi merge dari </a:t>
            </a:r>
            <a:r>
              <a:rPr b="1" lang="es-NI" sz="1800" spc="-1" strike="noStrike">
                <a:latin typeface="Arial"/>
              </a:rPr>
              <a:t>G </a:t>
            </a:r>
            <a:r>
              <a:rPr b="0" lang="es-NI" sz="1800" spc="-1" strike="noStrike">
                <a:latin typeface="Arial"/>
              </a:rPr>
              <a:t>dan </a:t>
            </a:r>
            <a:r>
              <a:rPr b="1" lang="es-NI" sz="1800" spc="-1" strike="noStrike">
                <a:latin typeface="Arial"/>
              </a:rPr>
              <a:t>F</a:t>
            </a:r>
            <a:r>
              <a:rPr b="0" lang="es-NI" sz="1800" spc="-1" strike="noStrike">
                <a:latin typeface="Arial"/>
              </a:rPr>
              <a:t>, pilih nilai </a:t>
            </a:r>
            <a:r>
              <a:rPr b="1" lang="es-NI" sz="1800" spc="-1" strike="noStrike">
                <a:latin typeface="Arial"/>
              </a:rPr>
              <a:t>MIN</a:t>
            </a:r>
            <a:r>
              <a:rPr b="0" lang="es-NI" sz="1800" spc="-1" strike="noStrike">
                <a:latin typeface="Arial"/>
              </a:rPr>
              <a:t>: </a:t>
            </a:r>
            <a:r>
              <a:rPr b="1" lang="es-NI" sz="1800" spc="-1" strike="noStrike">
                <a:latin typeface="Arial"/>
              </a:rPr>
              <a:t>(55) 60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5472000" y="3384000"/>
            <a:ext cx="2088000" cy="79200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"/>
          <p:cNvSpPr txBox="1"/>
          <p:nvPr/>
        </p:nvSpPr>
        <p:spPr>
          <a:xfrm>
            <a:off x="5616000" y="280800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 – 20 = 35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7416000" y="4896000"/>
            <a:ext cx="72000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"/>
          <p:cNvSpPr/>
          <p:nvPr/>
        </p:nvSpPr>
        <p:spPr>
          <a:xfrm>
            <a:off x="7488000" y="3528000"/>
            <a:ext cx="72000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"/>
          <p:cNvSpPr txBox="1"/>
          <p:nvPr/>
        </p:nvSpPr>
        <p:spPr>
          <a:xfrm>
            <a:off x="5616000" y="3240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35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99" name=""/>
          <p:cNvSpPr txBox="1"/>
          <p:nvPr/>
        </p:nvSpPr>
        <p:spPr>
          <a:xfrm>
            <a:off x="5112000" y="540000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60 </a:t>
            </a:r>
            <a:r>
              <a:rPr b="1" lang="es-NI" sz="1800" spc="-1" strike="noStrike">
                <a:latin typeface="Arial"/>
              </a:rPr>
              <a:t>– </a:t>
            </a:r>
            <a:r>
              <a:rPr b="1" lang="es-NI" sz="1800" spc="-1" strike="noStrike">
                <a:latin typeface="Arial"/>
              </a:rPr>
              <a:t>10 </a:t>
            </a:r>
            <a:r>
              <a:rPr b="1" lang="es-NI" sz="1800" spc="-1" strike="noStrike">
                <a:latin typeface="Arial"/>
              </a:rPr>
              <a:t>= </a:t>
            </a:r>
            <a:r>
              <a:rPr b="1" lang="es-NI" sz="1800" spc="-1" strike="noStrike">
                <a:latin typeface="Arial"/>
              </a:rPr>
              <a:t>50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flipH="1">
            <a:off x="3816000" y="4752000"/>
            <a:ext cx="3744000" cy="86400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"/>
          <p:cNvSpPr txBox="1"/>
          <p:nvPr/>
        </p:nvSpPr>
        <p:spPr>
          <a:xfrm>
            <a:off x="3996000" y="4716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3816000" y="3380760"/>
            <a:ext cx="1800000" cy="72324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"/>
          <p:cNvSpPr txBox="1"/>
          <p:nvPr/>
        </p:nvSpPr>
        <p:spPr>
          <a:xfrm>
            <a:off x="3960000" y="280800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35 – 10 = 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04" name=""/>
          <p:cNvSpPr txBox="1"/>
          <p:nvPr/>
        </p:nvSpPr>
        <p:spPr>
          <a:xfrm>
            <a:off x="4032000" y="3240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05" name=""/>
          <p:cNvSpPr txBox="1"/>
          <p:nvPr/>
        </p:nvSpPr>
        <p:spPr>
          <a:xfrm>
            <a:off x="2016000" y="2232000"/>
            <a:ext cx="2664000" cy="86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/>
            <a:r>
              <a:rPr b="0" lang="es-NI" sz="1800" spc="-1" strike="noStrike">
                <a:latin typeface="Arial"/>
              </a:rPr>
              <a:t>Terjadi merge dari </a:t>
            </a:r>
            <a:r>
              <a:rPr b="1" lang="es-NI" sz="1800" spc="-1" strike="noStrike">
                <a:latin typeface="Arial"/>
              </a:rPr>
              <a:t>C </a:t>
            </a:r>
            <a:r>
              <a:rPr b="0" lang="es-NI" sz="1800" spc="-1" strike="noStrike">
                <a:latin typeface="Arial"/>
              </a:rPr>
              <a:t>dan </a:t>
            </a:r>
            <a:r>
              <a:rPr b="1" lang="es-NI" sz="1800" spc="-1" strike="noStrike">
                <a:latin typeface="Arial"/>
              </a:rPr>
              <a:t>D, </a:t>
            </a:r>
            <a:r>
              <a:rPr b="0" lang="es-NI" sz="1800" spc="-1" strike="noStrike">
                <a:latin typeface="Arial"/>
              </a:rPr>
              <a:t>pilih nilai </a:t>
            </a:r>
            <a:r>
              <a:rPr b="1" lang="es-NI" sz="1800" spc="-1" strike="noStrike">
                <a:latin typeface="Arial"/>
              </a:rPr>
              <a:t>MIN: (25) 50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960000" y="3528000"/>
            <a:ext cx="72000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"/>
          <p:cNvSpPr/>
          <p:nvPr/>
        </p:nvSpPr>
        <p:spPr>
          <a:xfrm>
            <a:off x="3960000" y="5040000"/>
            <a:ext cx="720000" cy="0"/>
          </a:xfrm>
          <a:prstGeom prst="line">
            <a:avLst/>
          </a:prstGeom>
          <a:ln w="572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"/>
          <p:cNvSpPr/>
          <p:nvPr/>
        </p:nvSpPr>
        <p:spPr>
          <a:xfrm flipH="1">
            <a:off x="2232000" y="3384000"/>
            <a:ext cx="1800000" cy="144000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"/>
          <p:cNvSpPr txBox="1"/>
          <p:nvPr/>
        </p:nvSpPr>
        <p:spPr>
          <a:xfrm>
            <a:off x="1872000" y="541368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 </a:t>
            </a:r>
            <a:r>
              <a:rPr b="1" lang="es-NI" sz="1800" spc="-1" strike="noStrike">
                <a:latin typeface="Arial"/>
              </a:rPr>
              <a:t>– </a:t>
            </a:r>
            <a:r>
              <a:rPr b="1" lang="es-NI" sz="1800" spc="-1" strike="noStrike">
                <a:latin typeface="Arial"/>
              </a:rPr>
              <a:t>15 </a:t>
            </a:r>
            <a:r>
              <a:rPr b="1" lang="es-NI" sz="1800" spc="-1" strike="noStrike">
                <a:latin typeface="Arial"/>
              </a:rPr>
              <a:t>= </a:t>
            </a:r>
            <a:r>
              <a:rPr b="1" lang="es-NI" sz="1800" spc="-1" strike="noStrike">
                <a:latin typeface="Arial"/>
              </a:rPr>
              <a:t>10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10" name=""/>
          <p:cNvSpPr txBox="1"/>
          <p:nvPr/>
        </p:nvSpPr>
        <p:spPr>
          <a:xfrm>
            <a:off x="2412000" y="3888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10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612000" y="4068000"/>
            <a:ext cx="1800000" cy="723240"/>
          </a:xfrm>
          <a:prstGeom prst="line">
            <a:avLst/>
          </a:prstGeom>
          <a:ln w="5724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"/>
          <p:cNvSpPr txBox="1"/>
          <p:nvPr/>
        </p:nvSpPr>
        <p:spPr>
          <a:xfrm>
            <a:off x="216000" y="5413680"/>
            <a:ext cx="151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10 – 10 = 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13" name=""/>
          <p:cNvSpPr txBox="1"/>
          <p:nvPr/>
        </p:nvSpPr>
        <p:spPr>
          <a:xfrm>
            <a:off x="864000" y="3924000"/>
            <a:ext cx="504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5" dur="indefinite" restart="never" nodeType="tmRoot">
          <p:childTnLst>
            <p:seq>
              <p:cTn id="166" dur="indefinite" nodeType="mainSeq">
                <p:childTnLst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3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9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1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2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7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3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4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3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9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0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1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2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7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8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9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0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5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6" dur="500" fill="hold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1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2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9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6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1" dur="5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2" dur="5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7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8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9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0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5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6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Me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nc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ari 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Ke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se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ng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ga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ng</a:t>
            </a:r>
            <a:r>
              <a:rPr b="1" lang="es-NI" sz="5400" spc="-1" strike="noStrike">
                <a:solidFill>
                  <a:srgbClr val="3465a4"/>
                </a:solidFill>
                <a:latin typeface="Comfortaa"/>
              </a:rPr>
              <a:t>an</a:t>
            </a:r>
            <a:endParaRPr b="1" lang="es-NI" sz="5400" spc="-1" strike="noStrike">
              <a:solidFill>
                <a:srgbClr val="3465a4"/>
              </a:solidFill>
              <a:latin typeface="Comfortaa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504000" y="1769040"/>
            <a:ext cx="8870040" cy="606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1766"/>
              </a:spcAft>
              <a:buClr>
                <a:srgbClr val="666666"/>
              </a:buClr>
              <a:buSzPct val="45000"/>
              <a:buFont typeface="Wingdings" charset="2"/>
              <a:buChar char=""/>
            </a:pPr>
            <a:r>
              <a:rPr b="1" lang="es-NI" sz="4000" spc="-1" strike="noStrike">
                <a:solidFill>
                  <a:srgbClr val="666666"/>
                </a:solidFill>
                <a:latin typeface="Cantarell"/>
              </a:rPr>
              <a:t>Late - Early</a:t>
            </a:r>
            <a:endParaRPr b="1" lang="es-NI" sz="4000" spc="-1" strike="noStrike">
              <a:solidFill>
                <a:srgbClr val="666666"/>
              </a:solidFill>
              <a:latin typeface="Cantarell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1"/>
          <a:stretch/>
        </p:blipFill>
        <p:spPr>
          <a:xfrm>
            <a:off x="112680" y="3168000"/>
            <a:ext cx="9895320" cy="2859480"/>
          </a:xfrm>
          <a:prstGeom prst="rect">
            <a:avLst/>
          </a:prstGeom>
          <a:ln w="0">
            <a:noFill/>
          </a:ln>
        </p:spPr>
      </p:pic>
      <p:sp>
        <p:nvSpPr>
          <p:cNvPr id="117" name=""/>
          <p:cNvSpPr txBox="1"/>
          <p:nvPr/>
        </p:nvSpPr>
        <p:spPr>
          <a:xfrm>
            <a:off x="288000" y="3456000"/>
            <a:ext cx="107676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 – 0 = 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936000" y="475200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19" name=""/>
          <p:cNvSpPr txBox="1"/>
          <p:nvPr/>
        </p:nvSpPr>
        <p:spPr>
          <a:xfrm>
            <a:off x="1803240" y="345600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10 – 10 = 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20" name=""/>
          <p:cNvSpPr txBox="1"/>
          <p:nvPr/>
        </p:nvSpPr>
        <p:spPr>
          <a:xfrm>
            <a:off x="2520000" y="476568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21" name=""/>
          <p:cNvSpPr txBox="1"/>
          <p:nvPr/>
        </p:nvSpPr>
        <p:spPr>
          <a:xfrm>
            <a:off x="3350160" y="289368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 </a:t>
            </a:r>
            <a:r>
              <a:rPr b="1" lang="es-NI" sz="1800" spc="-1" strike="noStrike">
                <a:latin typeface="Arial"/>
              </a:rPr>
              <a:t>– </a:t>
            </a:r>
            <a:r>
              <a:rPr b="1" lang="es-NI" sz="1800" spc="-1" strike="noStrike">
                <a:latin typeface="Arial"/>
              </a:rPr>
              <a:t>25 </a:t>
            </a:r>
            <a:r>
              <a:rPr b="1" lang="es-NI" sz="1800" spc="-1" strike="noStrike">
                <a:latin typeface="Arial"/>
              </a:rPr>
              <a:t>= </a:t>
            </a:r>
            <a:r>
              <a:rPr b="1" lang="es-NI" sz="1800" spc="-1" strike="noStrike">
                <a:latin typeface="Arial"/>
              </a:rPr>
              <a:t>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22" name=""/>
          <p:cNvSpPr txBox="1"/>
          <p:nvPr/>
        </p:nvSpPr>
        <p:spPr>
          <a:xfrm>
            <a:off x="4104000" y="410400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23" name=""/>
          <p:cNvSpPr txBox="1"/>
          <p:nvPr/>
        </p:nvSpPr>
        <p:spPr>
          <a:xfrm>
            <a:off x="3278160" y="5989680"/>
            <a:ext cx="14562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50 – 25 = 25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24" name=""/>
          <p:cNvSpPr txBox="1"/>
          <p:nvPr/>
        </p:nvSpPr>
        <p:spPr>
          <a:xfrm>
            <a:off x="4104000" y="5557680"/>
            <a:ext cx="504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25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25" name=""/>
          <p:cNvSpPr txBox="1"/>
          <p:nvPr/>
        </p:nvSpPr>
        <p:spPr>
          <a:xfrm>
            <a:off x="4862160" y="295200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35 – 35 = 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26" name=""/>
          <p:cNvSpPr txBox="1"/>
          <p:nvPr/>
        </p:nvSpPr>
        <p:spPr>
          <a:xfrm>
            <a:off x="5688000" y="410400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27" name=""/>
          <p:cNvSpPr txBox="1"/>
          <p:nvPr/>
        </p:nvSpPr>
        <p:spPr>
          <a:xfrm>
            <a:off x="6840000" y="288000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55 – 55 = 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28" name=""/>
          <p:cNvSpPr txBox="1"/>
          <p:nvPr/>
        </p:nvSpPr>
        <p:spPr>
          <a:xfrm>
            <a:off x="7632000" y="410400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29" name=""/>
          <p:cNvSpPr txBox="1"/>
          <p:nvPr/>
        </p:nvSpPr>
        <p:spPr>
          <a:xfrm>
            <a:off x="6768000" y="591768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60 – 55 = 5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30" name=""/>
          <p:cNvSpPr txBox="1"/>
          <p:nvPr/>
        </p:nvSpPr>
        <p:spPr>
          <a:xfrm>
            <a:off x="7632000" y="547200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5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31" name=""/>
          <p:cNvSpPr txBox="1"/>
          <p:nvPr/>
        </p:nvSpPr>
        <p:spPr>
          <a:xfrm>
            <a:off x="8568000" y="3528000"/>
            <a:ext cx="132984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70 – 70 = 0</a:t>
            </a:r>
            <a:endParaRPr b="0" lang="es-NI" sz="1800" spc="-1" strike="noStrike">
              <a:latin typeface="Arial"/>
            </a:endParaRPr>
          </a:p>
        </p:txBody>
      </p:sp>
      <p:sp>
        <p:nvSpPr>
          <p:cNvPr id="132" name=""/>
          <p:cNvSpPr txBox="1"/>
          <p:nvPr/>
        </p:nvSpPr>
        <p:spPr>
          <a:xfrm>
            <a:off x="9432000" y="4765680"/>
            <a:ext cx="432000" cy="3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NI" sz="1800" spc="-1" strike="noStrike">
                <a:latin typeface="Arial"/>
              </a:rPr>
              <a:t>0</a:t>
            </a:r>
            <a:endParaRPr b="1" lang="es-NI" sz="1800" spc="-1" strike="noStrike">
              <a:latin typeface="Arial"/>
            </a:endParaRPr>
          </a:p>
        </p:txBody>
      </p:sp>
      <p:sp>
        <p:nvSpPr>
          <p:cNvPr id="133" name=""/>
          <p:cNvSpPr txBox="1"/>
          <p:nvPr/>
        </p:nvSpPr>
        <p:spPr>
          <a:xfrm>
            <a:off x="792000" y="6696000"/>
            <a:ext cx="7848000" cy="99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NI" sz="3200" spc="-1" strike="noStrike">
                <a:latin typeface="Arial"/>
              </a:rPr>
              <a:t>J</a:t>
            </a:r>
            <a:r>
              <a:rPr b="0" lang="es-NI" sz="3200" spc="-1" strike="noStrike">
                <a:latin typeface="Arial"/>
              </a:rPr>
              <a:t>a</a:t>
            </a:r>
            <a:r>
              <a:rPr b="0" lang="es-NI" sz="3200" spc="-1" strike="noStrike">
                <a:latin typeface="Arial"/>
              </a:rPr>
              <a:t>l</a:t>
            </a:r>
            <a:r>
              <a:rPr b="0" lang="es-NI" sz="3200" spc="-1" strike="noStrike">
                <a:latin typeface="Arial"/>
              </a:rPr>
              <a:t>u</a:t>
            </a:r>
            <a:r>
              <a:rPr b="0" lang="es-NI" sz="3200" spc="-1" strike="noStrike">
                <a:latin typeface="Arial"/>
              </a:rPr>
              <a:t>r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K</a:t>
            </a:r>
            <a:r>
              <a:rPr b="0" lang="es-NI" sz="3200" spc="-1" strike="noStrike">
                <a:latin typeface="Arial"/>
              </a:rPr>
              <a:t>r</a:t>
            </a:r>
            <a:r>
              <a:rPr b="0" lang="es-NI" sz="3200" spc="-1" strike="noStrike">
                <a:latin typeface="Arial"/>
              </a:rPr>
              <a:t>i</a:t>
            </a:r>
            <a:r>
              <a:rPr b="0" lang="es-NI" sz="3200" spc="-1" strike="noStrike">
                <a:latin typeface="Arial"/>
              </a:rPr>
              <a:t>t</a:t>
            </a:r>
            <a:r>
              <a:rPr b="0" lang="es-NI" sz="3200" spc="-1" strike="noStrike">
                <a:latin typeface="Arial"/>
              </a:rPr>
              <a:t>i</a:t>
            </a:r>
            <a:r>
              <a:rPr b="0" lang="es-NI" sz="3200" spc="-1" strike="noStrike">
                <a:latin typeface="Arial"/>
              </a:rPr>
              <a:t>s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: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A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→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B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→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C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→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E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→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G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→</a:t>
            </a:r>
            <a:r>
              <a:rPr b="0" lang="es-NI" sz="3200" spc="-1" strike="noStrike">
                <a:latin typeface="Arial"/>
              </a:rPr>
              <a:t> </a:t>
            </a:r>
            <a:r>
              <a:rPr b="0" lang="es-NI" sz="3200" spc="-1" strike="noStrike">
                <a:latin typeface="Arial"/>
              </a:rPr>
              <a:t>H</a:t>
            </a:r>
            <a:endParaRPr b="0" lang="es-NI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27" dur="indefinite" restart="never" nodeType="tmRoot">
          <p:childTnLst>
            <p:seq>
              <p:cTn id="328" dur="indefinite" nodeType="mainSeq">
                <p:childTnLst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3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4" dur="500" fill="hold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7" dur="500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8" dur="500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3" dur="5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4" dur="5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7" dur="5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8" dur="5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3" dur="5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4" dur="500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7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8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3" dur="5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4" dur="500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7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8" dur="500" fill="hold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3" dur="5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4" dur="500" fill="hold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7" dur="5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8" dur="5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3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4" dur="500" fill="hold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7" dur="5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8" dur="5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3" dur="500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4" dur="500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7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8" dur="500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3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4" dur="500" fill="hold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5" nodeType="with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7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8" dur="5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nodeType="click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2" dur="1000" fill="hold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000"/>
                            </p:stCondLst>
                            <p:childTnLst>
                              <p:par>
                                <p:cTn id="414" nodeType="after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5" dur="1000" fill="hold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2000"/>
                            </p:stCondLst>
                            <p:childTnLst>
                              <p:par>
                                <p:cTn id="417" nodeType="after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18" dur="10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3000"/>
                            </p:stCondLst>
                            <p:childTnLst>
                              <p:par>
                                <p:cTn id="420" nodeType="after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1" dur="1000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4000"/>
                            </p:stCondLst>
                            <p:childTnLst>
                              <p:par>
                                <p:cTn id="423" nodeType="after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4" dur="1000" fill="hold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5000"/>
                            </p:stCondLst>
                            <p:childTnLst>
                              <p:par>
                                <p:cTn id="426" nodeType="afterEffect" fill="hold" presetClass="emph" presetID="3" presetSubtype="2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7" dur="1000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6000"/>
                            </p:stCondLst>
                            <p:childTnLst>
                              <p:par>
                                <p:cTn id="429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1" dur="5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2" dur="5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Application>LibreOffice/7.2.2.2$Linux_X86_64 LibreOffice_project/20$Build-2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2021-12-01T07:47:40Z</dcterms:created>
  <dc:creator/>
  <dc:description>Based on "fedora-whiteandfree-slideshow-template" by William Moreno Reyes (https://fedoraproject.org/wiki/Templates_for_Presentations). License: CC-BY-SA</dc:description>
  <dc:language>en-US</dc:language>
  <cp:lastModifiedBy/>
  <dcterms:modified xsi:type="dcterms:W3CDTF">2021-12-01T12:11:19Z</dcterms:modified>
  <cp:revision>69</cp:revision>
  <dc:subject/>
  <dc:title/>
</cp:coreProperties>
</file>